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9"/>
  </p:notesMasterIdLst>
  <p:sldIdLst>
    <p:sldId id="385" r:id="rId2"/>
    <p:sldId id="296" r:id="rId3"/>
    <p:sldId id="386" r:id="rId4"/>
    <p:sldId id="387" r:id="rId5"/>
    <p:sldId id="389" r:id="rId6"/>
    <p:sldId id="390" r:id="rId7"/>
    <p:sldId id="418" r:id="rId8"/>
    <p:sldId id="424" r:id="rId9"/>
    <p:sldId id="405" r:id="rId10"/>
    <p:sldId id="411" r:id="rId11"/>
    <p:sldId id="423" r:id="rId12"/>
    <p:sldId id="414" r:id="rId13"/>
    <p:sldId id="415" r:id="rId14"/>
    <p:sldId id="420" r:id="rId15"/>
    <p:sldId id="380" r:id="rId16"/>
    <p:sldId id="410" r:id="rId17"/>
    <p:sldId id="422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70D914E-45B0-DF92-4E8E-FFA534355706}" v="332" dt="2026-06-14T10:46:27.601"/>
    <p1510:client id="{BEAE1FE8-6485-6241-B8E9-1D5656BB5911}" v="40" dt="2026-06-12T21:14:33.11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809"/>
    <p:restoredTop sz="95588"/>
  </p:normalViewPr>
  <p:slideViewPr>
    <p:cSldViewPr snapToGrid="0">
      <p:cViewPr varScale="1">
        <p:scale>
          <a:sx n="88" d="100"/>
          <a:sy n="88" d="100"/>
        </p:scale>
        <p:origin x="184" y="6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mes Garside" userId="dd47d02a3af8942c" providerId="LiveId" clId="{A25D3F44-E04A-562D-80A8-8CFB8FC8F777}"/>
    <pc:docChg chg="undo custSel addSld delSld modSld">
      <pc:chgData name="James Garside" userId="dd47d02a3af8942c" providerId="LiveId" clId="{A25D3F44-E04A-562D-80A8-8CFB8FC8F777}" dt="2026-06-14T16:08:59.217" v="4782" actId="20577"/>
      <pc:docMkLst>
        <pc:docMk/>
      </pc:docMkLst>
      <pc:sldChg chg="add">
        <pc:chgData name="James Garside" userId="dd47d02a3af8942c" providerId="LiveId" clId="{A25D3F44-E04A-562D-80A8-8CFB8FC8F777}" dt="2026-06-12T18:36:54.483" v="1414"/>
        <pc:sldMkLst>
          <pc:docMk/>
          <pc:sldMk cId="3678591556" sldId="380"/>
        </pc:sldMkLst>
      </pc:sldChg>
      <pc:sldChg chg="delSp modSp mod">
        <pc:chgData name="James Garside" userId="dd47d02a3af8942c" providerId="LiveId" clId="{A25D3F44-E04A-562D-80A8-8CFB8FC8F777}" dt="2026-06-13T14:00:13.328" v="4766" actId="20577"/>
        <pc:sldMkLst>
          <pc:docMk/>
          <pc:sldMk cId="1141196474" sldId="387"/>
        </pc:sldMkLst>
        <pc:spChg chg="mod">
          <ac:chgData name="James Garside" userId="dd47d02a3af8942c" providerId="LiveId" clId="{A25D3F44-E04A-562D-80A8-8CFB8FC8F777}" dt="2026-06-12T19:46:14.446" v="3242" actId="20577"/>
          <ac:spMkLst>
            <pc:docMk/>
            <pc:sldMk cId="1141196474" sldId="387"/>
            <ac:spMk id="3" creationId="{068846C6-D64B-1190-BB87-8514D22EA5A9}"/>
          </ac:spMkLst>
        </pc:spChg>
        <pc:spChg chg="mod">
          <ac:chgData name="James Garside" userId="dd47d02a3af8942c" providerId="LiveId" clId="{A25D3F44-E04A-562D-80A8-8CFB8FC8F777}" dt="2026-06-12T19:44:02.603" v="3059" actId="20577"/>
          <ac:spMkLst>
            <pc:docMk/>
            <pc:sldMk cId="1141196474" sldId="387"/>
            <ac:spMk id="10" creationId="{053CBC74-FEC6-CA35-7735-C8B3EDE8C238}"/>
          </ac:spMkLst>
        </pc:spChg>
        <pc:spChg chg="mod">
          <ac:chgData name="James Garside" userId="dd47d02a3af8942c" providerId="LiveId" clId="{A25D3F44-E04A-562D-80A8-8CFB8FC8F777}" dt="2026-06-12T19:46:13.172" v="3241" actId="1036"/>
          <ac:spMkLst>
            <pc:docMk/>
            <pc:sldMk cId="1141196474" sldId="387"/>
            <ac:spMk id="13" creationId="{32D3AEE6-D730-3E90-1FCC-19321EE3A315}"/>
          </ac:spMkLst>
        </pc:spChg>
        <pc:spChg chg="mod">
          <ac:chgData name="James Garside" userId="dd47d02a3af8942c" providerId="LiveId" clId="{A25D3F44-E04A-562D-80A8-8CFB8FC8F777}" dt="2026-06-13T14:00:13.328" v="4766" actId="20577"/>
          <ac:spMkLst>
            <pc:docMk/>
            <pc:sldMk cId="1141196474" sldId="387"/>
            <ac:spMk id="16" creationId="{05463DE6-AA95-1644-D4DE-C216E186BB44}"/>
          </ac:spMkLst>
        </pc:spChg>
      </pc:sldChg>
      <pc:sldChg chg="addSp delSp modSp mod">
        <pc:chgData name="James Garside" userId="dd47d02a3af8942c" providerId="LiveId" clId="{A25D3F44-E04A-562D-80A8-8CFB8FC8F777}" dt="2026-06-12T19:51:16.535" v="3379" actId="27636"/>
        <pc:sldMkLst>
          <pc:docMk/>
          <pc:sldMk cId="1465836756" sldId="389"/>
        </pc:sldMkLst>
        <pc:spChg chg="mod">
          <ac:chgData name="James Garside" userId="dd47d02a3af8942c" providerId="LiveId" clId="{A25D3F44-E04A-562D-80A8-8CFB8FC8F777}" dt="2026-06-12T19:51:16.535" v="3379" actId="27636"/>
          <ac:spMkLst>
            <pc:docMk/>
            <pc:sldMk cId="1465836756" sldId="389"/>
            <ac:spMk id="3" creationId="{068846C6-D64B-1190-BB87-8514D22EA5A9}"/>
          </ac:spMkLst>
        </pc:spChg>
        <pc:picChg chg="mod">
          <ac:chgData name="James Garside" userId="dd47d02a3af8942c" providerId="LiveId" clId="{A25D3F44-E04A-562D-80A8-8CFB8FC8F777}" dt="2026-06-12T19:47:34.189" v="3337" actId="1076"/>
          <ac:picMkLst>
            <pc:docMk/>
            <pc:sldMk cId="1465836756" sldId="389"/>
            <ac:picMk id="15" creationId="{4457E5F6-C2CC-0F57-9F49-8D0F00E134D8}"/>
          </ac:picMkLst>
        </pc:picChg>
      </pc:sldChg>
      <pc:sldChg chg="addSp delSp modSp mod">
        <pc:chgData name="James Garside" userId="dd47d02a3af8942c" providerId="LiveId" clId="{A25D3F44-E04A-562D-80A8-8CFB8FC8F777}" dt="2026-06-12T19:56:43.953" v="3387" actId="20577"/>
        <pc:sldMkLst>
          <pc:docMk/>
          <pc:sldMk cId="2810796569" sldId="390"/>
        </pc:sldMkLst>
        <pc:spChg chg="mod">
          <ac:chgData name="James Garside" userId="dd47d02a3af8942c" providerId="LiveId" clId="{A25D3F44-E04A-562D-80A8-8CFB8FC8F777}" dt="2026-06-12T19:56:43.953" v="3387" actId="20577"/>
          <ac:spMkLst>
            <pc:docMk/>
            <pc:sldMk cId="2810796569" sldId="390"/>
            <ac:spMk id="3" creationId="{068846C6-D64B-1190-BB87-8514D22EA5A9}"/>
          </ac:spMkLst>
        </pc:spChg>
      </pc:sldChg>
      <pc:sldChg chg="delSp modSp mod">
        <pc:chgData name="James Garside" userId="dd47d02a3af8942c" providerId="LiveId" clId="{A25D3F44-E04A-562D-80A8-8CFB8FC8F777}" dt="2026-06-12T20:45:26.587" v="4578" actId="108"/>
        <pc:sldMkLst>
          <pc:docMk/>
          <pc:sldMk cId="2956268542" sldId="405"/>
        </pc:sldMkLst>
        <pc:spChg chg="mod">
          <ac:chgData name="James Garside" userId="dd47d02a3af8942c" providerId="LiveId" clId="{A25D3F44-E04A-562D-80A8-8CFB8FC8F777}" dt="2026-06-12T20:45:26.587" v="4578" actId="108"/>
          <ac:spMkLst>
            <pc:docMk/>
            <pc:sldMk cId="2956268542" sldId="405"/>
            <ac:spMk id="14" creationId="{B79E2C5C-3467-CE21-4360-F3A8FAE84F72}"/>
          </ac:spMkLst>
        </pc:spChg>
        <pc:spChg chg="mod">
          <ac:chgData name="James Garside" userId="dd47d02a3af8942c" providerId="LiveId" clId="{A25D3F44-E04A-562D-80A8-8CFB8FC8F777}" dt="2026-06-12T20:21:55.271" v="4565" actId="1036"/>
          <ac:spMkLst>
            <pc:docMk/>
            <pc:sldMk cId="2956268542" sldId="405"/>
            <ac:spMk id="15" creationId="{B3BF42AC-9B53-22C6-571B-CED7A75E9E01}"/>
          </ac:spMkLst>
        </pc:spChg>
        <pc:graphicFrameChg chg="mod modGraphic">
          <ac:chgData name="James Garside" userId="dd47d02a3af8942c" providerId="LiveId" clId="{A25D3F44-E04A-562D-80A8-8CFB8FC8F777}" dt="2026-06-12T20:21:55.271" v="4565" actId="1036"/>
          <ac:graphicFrameMkLst>
            <pc:docMk/>
            <pc:sldMk cId="2956268542" sldId="405"/>
            <ac:graphicFrameMk id="12" creationId="{541978A5-90B7-1AA8-6E77-A493CBEA7CA9}"/>
          </ac:graphicFrameMkLst>
        </pc:graphicFrameChg>
        <pc:graphicFrameChg chg="mod modGraphic">
          <ac:chgData name="James Garside" userId="dd47d02a3af8942c" providerId="LiveId" clId="{A25D3F44-E04A-562D-80A8-8CFB8FC8F777}" dt="2026-06-12T20:21:55.271" v="4565" actId="1036"/>
          <ac:graphicFrameMkLst>
            <pc:docMk/>
            <pc:sldMk cId="2956268542" sldId="405"/>
            <ac:graphicFrameMk id="13" creationId="{0F780E34-2783-52A0-05EC-B1F178EC8EE8}"/>
          </ac:graphicFrameMkLst>
        </pc:graphicFrameChg>
      </pc:sldChg>
      <pc:sldChg chg="addSp delSp modSp mod">
        <pc:chgData name="James Garside" userId="dd47d02a3af8942c" providerId="LiveId" clId="{A25D3F44-E04A-562D-80A8-8CFB8FC8F777}" dt="2026-06-12T20:10:14.426" v="4298" actId="20577"/>
        <pc:sldMkLst>
          <pc:docMk/>
          <pc:sldMk cId="2625355367" sldId="418"/>
        </pc:sldMkLst>
        <pc:spChg chg="mod">
          <ac:chgData name="James Garside" userId="dd47d02a3af8942c" providerId="LiveId" clId="{A25D3F44-E04A-562D-80A8-8CFB8FC8F777}" dt="2026-06-12T20:10:14.426" v="4298" actId="20577"/>
          <ac:spMkLst>
            <pc:docMk/>
            <pc:sldMk cId="2625355367" sldId="418"/>
            <ac:spMk id="3" creationId="{457DCCD9-B30B-9A4F-D657-50937F103E28}"/>
          </ac:spMkLst>
        </pc:spChg>
      </pc:sldChg>
      <pc:sldChg chg="modSp add mod">
        <pc:chgData name="James Garside" userId="dd47d02a3af8942c" providerId="LiveId" clId="{A25D3F44-E04A-562D-80A8-8CFB8FC8F777}" dt="2026-06-14T16:08:59.217" v="4782" actId="20577"/>
        <pc:sldMkLst>
          <pc:docMk/>
          <pc:sldMk cId="2989796847" sldId="424"/>
        </pc:sldMkLst>
        <pc:spChg chg="mod">
          <ac:chgData name="James Garside" userId="dd47d02a3af8942c" providerId="LiveId" clId="{A25D3F44-E04A-562D-80A8-8CFB8FC8F777}" dt="2026-06-12T21:14:43.928" v="4582" actId="20577"/>
          <ac:spMkLst>
            <pc:docMk/>
            <pc:sldMk cId="2989796847" sldId="424"/>
            <ac:spMk id="2" creationId="{60ABEDB9-F3D5-C798-3004-559E58B1CF66}"/>
          </ac:spMkLst>
        </pc:spChg>
        <pc:spChg chg="mod">
          <ac:chgData name="James Garside" userId="dd47d02a3af8942c" providerId="LiveId" clId="{A25D3F44-E04A-562D-80A8-8CFB8FC8F777}" dt="2026-06-12T21:14:40.718" v="4581" actId="20577"/>
          <ac:spMkLst>
            <pc:docMk/>
            <pc:sldMk cId="2989796847" sldId="424"/>
            <ac:spMk id="7" creationId="{C5AE4851-DB14-3E38-56B5-F9338BC09B3E}"/>
          </ac:spMkLst>
        </pc:spChg>
        <pc:spChg chg="mod">
          <ac:chgData name="James Garside" userId="dd47d02a3af8942c" providerId="LiveId" clId="{A25D3F44-E04A-562D-80A8-8CFB8FC8F777}" dt="2026-06-14T16:08:59.217" v="4782" actId="20577"/>
          <ac:spMkLst>
            <pc:docMk/>
            <pc:sldMk cId="2989796847" sldId="424"/>
            <ac:spMk id="8" creationId="{024F5310-619C-FE6C-379D-3FECAEAD750C}"/>
          </ac:spMkLst>
        </pc:spChg>
      </pc:sldChg>
    </pc:docChg>
  </pc:docChgLst>
  <pc:docChgLst>
    <pc:chgData name="Guest User" providerId="Windows Live" clId="Web-{470D914E-45B0-DF92-4E8E-FFA534355706}"/>
    <pc:docChg chg="modSld">
      <pc:chgData name="Guest User" userId="" providerId="Windows Live" clId="Web-{470D914E-45B0-DF92-4E8E-FFA534355706}" dt="2026-06-14T10:46:27.601" v="161"/>
      <pc:docMkLst>
        <pc:docMk/>
      </pc:docMkLst>
      <pc:sldChg chg="modSp">
        <pc:chgData name="Guest User" userId="" providerId="Windows Live" clId="Web-{470D914E-45B0-DF92-4E8E-FFA534355706}" dt="2026-06-14T09:34:52.670" v="129" actId="20577"/>
        <pc:sldMkLst>
          <pc:docMk/>
          <pc:sldMk cId="1141196474" sldId="387"/>
        </pc:sldMkLst>
        <pc:spChg chg="mod">
          <ac:chgData name="Guest User" userId="" providerId="Windows Live" clId="Web-{470D914E-45B0-DF92-4E8E-FFA534355706}" dt="2026-06-14T09:33:08.137" v="107" actId="20577"/>
          <ac:spMkLst>
            <pc:docMk/>
            <pc:sldMk cId="1141196474" sldId="387"/>
            <ac:spMk id="13" creationId="{32D3AEE6-D730-3E90-1FCC-19321EE3A315}"/>
          </ac:spMkLst>
        </pc:spChg>
        <pc:spChg chg="mod">
          <ac:chgData name="Guest User" userId="" providerId="Windows Live" clId="Web-{470D914E-45B0-DF92-4E8E-FFA534355706}" dt="2026-06-14T09:34:52.670" v="129" actId="20577"/>
          <ac:spMkLst>
            <pc:docMk/>
            <pc:sldMk cId="1141196474" sldId="387"/>
            <ac:spMk id="16" creationId="{05463DE6-AA95-1644-D4DE-C216E186BB44}"/>
          </ac:spMkLst>
        </pc:spChg>
      </pc:sldChg>
      <pc:sldChg chg="delSp">
        <pc:chgData name="Guest User" userId="" providerId="Windows Live" clId="Web-{470D914E-45B0-DF92-4E8E-FFA534355706}" dt="2026-06-14T09:36:38.766" v="132"/>
        <pc:sldMkLst>
          <pc:docMk/>
          <pc:sldMk cId="2810796569" sldId="390"/>
        </pc:sldMkLst>
        <pc:spChg chg="del">
          <ac:chgData name="Guest User" userId="" providerId="Windows Live" clId="Web-{470D914E-45B0-DF92-4E8E-FFA534355706}" dt="2026-06-14T09:36:36.626" v="131"/>
          <ac:spMkLst>
            <pc:docMk/>
            <pc:sldMk cId="2810796569" sldId="390"/>
            <ac:spMk id="7" creationId="{BD2C3918-D4FA-3DF3-7ADE-32324BAF55A3}"/>
          </ac:spMkLst>
        </pc:spChg>
        <pc:spChg chg="del">
          <ac:chgData name="Guest User" userId="" providerId="Windows Live" clId="Web-{470D914E-45B0-DF92-4E8E-FFA534355706}" dt="2026-06-14T09:36:38.766" v="132"/>
          <ac:spMkLst>
            <pc:docMk/>
            <pc:sldMk cId="2810796569" sldId="390"/>
            <ac:spMk id="9" creationId="{5DD76E7F-1601-ADB3-B5DB-DE57B96FC67D}"/>
          </ac:spMkLst>
        </pc:spChg>
      </pc:sldChg>
      <pc:sldChg chg="modSp">
        <pc:chgData name="Guest User" userId="" providerId="Windows Live" clId="Web-{470D914E-45B0-DF92-4E8E-FFA534355706}" dt="2026-06-14T10:46:27.601" v="161"/>
        <pc:sldMkLst>
          <pc:docMk/>
          <pc:sldMk cId="2956268542" sldId="405"/>
        </pc:sldMkLst>
        <pc:graphicFrameChg chg="mod modGraphic">
          <ac:chgData name="Guest User" userId="" providerId="Windows Live" clId="Web-{470D914E-45B0-DF92-4E8E-FFA534355706}" dt="2026-06-14T10:46:27.601" v="161"/>
          <ac:graphicFrameMkLst>
            <pc:docMk/>
            <pc:sldMk cId="2956268542" sldId="405"/>
            <ac:graphicFrameMk id="12" creationId="{541978A5-90B7-1AA8-6E77-A493CBEA7CA9}"/>
          </ac:graphicFrameMkLst>
        </pc:graphicFrameChg>
        <pc:graphicFrameChg chg="mod modGraphic">
          <ac:chgData name="Guest User" userId="" providerId="Windows Live" clId="Web-{470D914E-45B0-DF92-4E8E-FFA534355706}" dt="2026-06-14T10:46:15.663" v="145"/>
          <ac:graphicFrameMkLst>
            <pc:docMk/>
            <pc:sldMk cId="2956268542" sldId="405"/>
            <ac:graphicFrameMk id="13" creationId="{0F780E34-2783-52A0-05EC-B1F178EC8EE8}"/>
          </ac:graphicFrameMkLst>
        </pc:graphicFrameChg>
      </pc:sldChg>
      <pc:sldChg chg="delSp">
        <pc:chgData name="Guest User" userId="" providerId="Windows Live" clId="Web-{470D914E-45B0-DF92-4E8E-FFA534355706}" dt="2026-06-14T09:36:33.016" v="130"/>
        <pc:sldMkLst>
          <pc:docMk/>
          <pc:sldMk cId="2625355367" sldId="418"/>
        </pc:sldMkLst>
        <pc:spChg chg="del">
          <ac:chgData name="Guest User" userId="" providerId="Windows Live" clId="Web-{470D914E-45B0-DF92-4E8E-FFA534355706}" dt="2026-06-14T09:36:33.016" v="130"/>
          <ac:spMkLst>
            <pc:docMk/>
            <pc:sldMk cId="2625355367" sldId="418"/>
            <ac:spMk id="5" creationId="{7D315B11-AD26-CC74-CCBB-A558B9CE893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A35EA9-0321-2149-A875-FAE4B4EC53B1}" type="datetimeFigureOut">
              <a:rPr lang="en-US" smtClean="0"/>
              <a:t>6/13/26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49"/>
            <a:ext cx="5486400" cy="360045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FA9AE6-3B72-F942-B7A5-761692896E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977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FA9AE6-3B72-F942-B7A5-761692896E5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3393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46772A-90A5-634D-812B-BF7B3811A6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108454-9AE7-DC41-86BB-5468969CE5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65C894-4796-BB4C-84C5-8C0293DAE8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14th June 2026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80109C-482A-2944-AE75-6648A62D39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Wilmslow Hockey Club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060473-6F88-854D-8CCE-D66BECF3A5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AE0AA-E909-2442-BF04-62286AFC5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490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666FB6-E08D-3343-8FAF-A112EFC480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2A94731-835D-0F49-BCC5-57FB640BB0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EDB503-411F-6F47-A615-4DF9E63469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14th June 2026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9BEFD0-F63E-EE49-B4E0-7FDA68025A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Wilmslow Hockey Club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07ECED-DD68-934B-A4DF-A51D17655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AE0AA-E909-2442-BF04-62286AFC5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4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E9971EA-3182-F447-9DAE-EAF4AAA0EE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94558EB-C2E2-D845-9C9C-6A7B41D2B4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B6DBB5-92B4-D04F-9C29-04B17B7A29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14th June 2026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B7EB59-0576-AB45-80A4-8932324606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Wilmslow Hockey Club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D6517D-69D5-B74C-90B3-D63A12829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AE0AA-E909-2442-BF04-62286AFC5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9204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F0C827-9341-A94F-954E-54A9E00085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69B04A-8E0C-394D-A913-69E67F9171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2C6024-0EDB-8D42-8DCC-000707E26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14th June 2026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443CE8-EA93-9547-A046-21816615C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Wilmslow Hockey Club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999D13-AE38-7B43-8351-D88A0E2463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AE0AA-E909-2442-BF04-62286AFC5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3257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935918-B715-1847-81F6-86916D69A1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27B513-93CE-4F4F-B2E4-A519C33E67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2EDAD3-74CD-5C41-BD23-1F2E01FCF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14th June 2026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6CF19C-9A1C-3F4B-A69E-67665D07E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Wilmslow Hockey Club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5B15CF-558A-CD4A-BEF6-750CDBAA22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AE0AA-E909-2442-BF04-62286AFC5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1775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C2194E-29D2-AA4B-964F-6326974DF1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458FB3-E83B-BA4B-A540-8B490F29A6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C1E93D-4BED-4A4D-8D84-D449538CA9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10BDDE-B0E6-414C-867C-D9DE417B5B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14th June 2026</a:t>
            </a: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D7D0FB-CD34-7B41-8C39-F4A1437812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Wilmslow Hockey Club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BBB876-786A-0B40-B799-550AFC643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AE0AA-E909-2442-BF04-62286AFC5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345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029C7C-5C33-774E-8CF1-8E5E3338B0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03449F-4696-934F-B711-4E3F8970B8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C99454C-EEE2-EA47-B869-80C6B0D5AF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D8D2D91-43C1-0841-9586-EE67D7EB67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79F8BFE-0ECE-9941-99F9-3644C75A60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251D918-3555-6E42-97F6-95CDC499B2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14th June 2026</a:t>
            </a:r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D62EDBA-64EA-A644-B1A0-0C786952DF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Wilmslow Hockey Club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A40E652-E877-E841-8740-3E811FF904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AE0AA-E909-2442-BF04-62286AFC5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8068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30C6F7-4E38-284A-B934-52F15AE45D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1CE486F-A857-BE46-B5DC-9B7DEC1E1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14th June 2026</a:t>
            </a:r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69E5272-1803-5642-B07D-1715A43097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Wilmslow Hockey Club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D15F306-8A66-974F-A115-C44EB676D3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AE0AA-E909-2442-BF04-62286AFC5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051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7FF0DD3-2CFC-CD46-BB29-DF05615CB2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14th June 2026</a:t>
            </a:r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5E1B20-C13B-1240-AC7D-F8DA60FF78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Wilmslow Hockey Club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879898-9164-994C-9BB8-72A9257BE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AE0AA-E909-2442-BF04-62286AFC5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0631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0D918C-505F-E542-B970-E062D4D867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7142CB-7938-B949-9A8A-D4B82E330D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8FB092-A5D0-CC4E-81F3-51E206C634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EEFB13-FEF8-8D40-9B3F-B1E338D3B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14th June 2026</a:t>
            </a: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601C13-0F9A-3146-9BF6-E6530EF73D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Wilmslow Hockey Club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E1B9DB-F766-DB4C-971F-E6CE0CCEC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AE0AA-E909-2442-BF04-62286AFC5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8248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6043E2-C3BC-EF4E-9932-47A7E69285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D5E6C76-7D84-3245-8F59-DE901B1A2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9AACC13-9FAF-A040-9CE8-114FDA92BC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3073BB-2219-8A45-BE97-6DB1153EE0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14th June 2026</a:t>
            </a: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C29C60-F140-0947-A1B2-2E1024387D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Wilmslow Hockey Club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EEC28F-3AF1-F74D-BC3C-B9C7F9F7D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AE0AA-E909-2442-BF04-62286AFC5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17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795CBD8-4099-F848-A4ED-8C62A33BEE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B53ADA-47FB-374B-9C73-95C283F8E6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4C7F5E-D9AB-9D4C-A6B0-93012D9A0C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14th June 2026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4D7D98-DBC3-4548-967B-E9BCB8F944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Wilmslow Hockey Club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D7BEF5-CE2F-9841-B0B1-6775736B0D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DAE0AA-E909-2442-BF04-62286AFC5A8F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6DAE892-3E46-F84B-9DC4-83B35A4D6F1D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0897122" y="0"/>
            <a:ext cx="1270191" cy="17953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1941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Logo&#10;&#10;Description automatically generated">
            <a:extLst>
              <a:ext uri="{FF2B5EF4-FFF2-40B4-BE49-F238E27FC236}">
                <a16:creationId xmlns:a16="http://schemas.microsoft.com/office/drawing/2014/main" id="{E0991A52-E2D1-B4AB-372E-8FE5106237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67600" y="-305111"/>
            <a:ext cx="5583381" cy="789590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46CCAF3-FCF1-C64E-BF14-6C8C17FA1C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1564" y="1606757"/>
            <a:ext cx="9144000" cy="2387600"/>
          </a:xfrm>
        </p:spPr>
        <p:txBody>
          <a:bodyPr>
            <a:normAutofit/>
          </a:bodyPr>
          <a:lstStyle/>
          <a:p>
            <a:r>
              <a:rPr lang="en-US" sz="4400" b="1" dirty="0">
                <a:latin typeface="Calibri"/>
                <a:cs typeface="Calibri"/>
              </a:rPr>
              <a:t>Wilmslow Hockey Club</a:t>
            </a:r>
            <a:br>
              <a:rPr lang="en-US" sz="4800" b="1" dirty="0">
                <a:latin typeface="Calibri"/>
              </a:rPr>
            </a:br>
            <a:r>
              <a:rPr lang="en-US" b="1" dirty="0"/>
              <a:t>Annual General Meeting</a:t>
            </a:r>
            <a:br>
              <a:rPr lang="en-US" sz="4000" b="1" dirty="0"/>
            </a:br>
            <a:r>
              <a:rPr lang="en-US" sz="2400" dirty="0"/>
              <a:t>Sunday 14</a:t>
            </a:r>
            <a:r>
              <a:rPr lang="en-US" sz="2400" baseline="30000" dirty="0"/>
              <a:t>th</a:t>
            </a:r>
            <a:r>
              <a:rPr lang="en-US" sz="2400" dirty="0"/>
              <a:t> June 2025</a:t>
            </a:r>
            <a:endParaRPr lang="en-US" sz="32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83D10CF-B9D1-D73C-A1D0-1433DBDEDF17}"/>
              </a:ext>
            </a:extLst>
          </p:cNvPr>
          <p:cNvSpPr txBox="1"/>
          <p:nvPr/>
        </p:nvSpPr>
        <p:spPr>
          <a:xfrm>
            <a:off x="1335894" y="4733001"/>
            <a:ext cx="645044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b="1" i="0" u="none" strike="noStrike">
                <a:solidFill>
                  <a:srgbClr val="FF9300"/>
                </a:solidFill>
                <a:effectLst/>
                <a:highlight>
                  <a:srgbClr val="FFFFFF"/>
                </a:highlight>
                <a:latin typeface="Roboto" panose="02000000000000000000" pitchFamily="2" charset="0"/>
              </a:rPr>
              <a:t>Our Club Purpose:</a:t>
            </a:r>
          </a:p>
          <a:p>
            <a:pPr algn="ctr"/>
            <a:r>
              <a:rPr lang="en-GB" b="1" i="0" u="none" strike="noStrike">
                <a:solidFill>
                  <a:srgbClr val="40403F"/>
                </a:solidFill>
                <a:effectLst/>
                <a:highlight>
                  <a:srgbClr val="FFFFFF"/>
                </a:highlight>
                <a:latin typeface="Roboto" panose="02000000000000000000" pitchFamily="2" charset="0"/>
              </a:rPr>
              <a:t>To promote a supportive, social &amp; family environment for all to learn and play hockey at all levels</a:t>
            </a:r>
          </a:p>
        </p:txBody>
      </p:sp>
    </p:spTree>
    <p:extLst>
      <p:ext uri="{BB962C8B-B14F-4D97-AF65-F5344CB8AC3E}">
        <p14:creationId xmlns:p14="http://schemas.microsoft.com/office/powerpoint/2010/main" val="36791580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6DC434-12DA-DAEC-D858-08EED9ED04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8906" y="226172"/>
            <a:ext cx="4957483" cy="1339010"/>
          </a:xfrm>
        </p:spPr>
        <p:txBody>
          <a:bodyPr/>
          <a:lstStyle/>
          <a:p>
            <a:r>
              <a:rPr lang="en-US">
                <a:cs typeface="Calibri Light"/>
              </a:rPr>
              <a:t>Any other business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AAE41B-F979-C54F-8C39-D8BDBC4BF8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lang="en-GB"/>
              <a:t>14th June 2026</a:t>
            </a:r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6AD98954-8EAE-0E11-66E8-4AD4F85EC6FE}"/>
              </a:ext>
            </a:extLst>
          </p:cNvPr>
          <p:cNvSpPr/>
          <p:nvPr/>
        </p:nvSpPr>
        <p:spPr>
          <a:xfrm>
            <a:off x="0" y="0"/>
            <a:ext cx="448733" cy="448733"/>
          </a:xfrm>
          <a:prstGeom prst="ellipse">
            <a:avLst/>
          </a:prstGeom>
          <a:solidFill>
            <a:srgbClr val="FF9300"/>
          </a:solidFill>
          <a:ln>
            <a:solidFill>
              <a:srgbClr val="FF9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45720" rIns="36000" bIns="45720" rtlCol="0" anchor="ctr"/>
          <a:lstStyle/>
          <a:p>
            <a:pPr algn="ctr"/>
            <a:r>
              <a:rPr lang="en-US" dirty="0"/>
              <a:t>7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4A62FF43-77F5-6BE6-F2FF-34D15BCD15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cs typeface="Calibri"/>
              </a:rPr>
              <a:t>No topics were requested in advance of the meeting</a:t>
            </a:r>
          </a:p>
          <a:p>
            <a:pPr lvl="1"/>
            <a:endParaRPr lang="en-US" dirty="0">
              <a:solidFill>
                <a:schemeClr val="tx1">
                  <a:lumMod val="95000"/>
                  <a:lumOff val="5000"/>
                </a:schemeClr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180352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1F67EC-FC7C-CBB0-F8E8-E67BFB06C4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C41FC-9C31-0390-D043-78F8D08938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8906" y="226172"/>
            <a:ext cx="4957483" cy="1339010"/>
          </a:xfrm>
        </p:spPr>
        <p:txBody>
          <a:bodyPr/>
          <a:lstStyle/>
          <a:p>
            <a:r>
              <a:rPr lang="en-US" dirty="0">
                <a:cs typeface="Calibri Light"/>
              </a:rPr>
              <a:t>100 Club Draw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DD1078-EB69-3FF1-2765-E9C25CD720D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lang="en-GB"/>
              <a:t>14th June 2026</a:t>
            </a:r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DF00C398-E59E-C479-3535-AD90AF204450}"/>
              </a:ext>
            </a:extLst>
          </p:cNvPr>
          <p:cNvSpPr/>
          <p:nvPr/>
        </p:nvSpPr>
        <p:spPr>
          <a:xfrm>
            <a:off x="0" y="0"/>
            <a:ext cx="448733" cy="448733"/>
          </a:xfrm>
          <a:prstGeom prst="ellipse">
            <a:avLst/>
          </a:prstGeom>
          <a:solidFill>
            <a:srgbClr val="FF9300"/>
          </a:solidFill>
          <a:ln>
            <a:solidFill>
              <a:srgbClr val="FF9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45720" rIns="36000" bIns="45720" rtlCol="0" anchor="ctr"/>
          <a:lstStyle/>
          <a:p>
            <a:pPr algn="ctr"/>
            <a:r>
              <a:rPr lang="en-US" dirty="0"/>
              <a:t>8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833CFCCF-66F2-5157-8B71-3456665DC2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lvl="1"/>
            <a:endParaRPr lang="en-US" dirty="0">
              <a:solidFill>
                <a:schemeClr val="tx1">
                  <a:lumMod val="95000"/>
                  <a:lumOff val="5000"/>
                </a:schemeClr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802106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AAE41B-F979-C54F-8C39-D8BDBC4BF8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lang="en-GB"/>
              <a:t>14th June 2026</a:t>
            </a:r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4A62FF43-77F5-6BE6-F2FF-34D15BCD15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25625"/>
            <a:ext cx="10515600" cy="525133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algn="ctr">
              <a:buNone/>
            </a:pPr>
            <a:r>
              <a:rPr lang="en-US" sz="5400">
                <a:solidFill>
                  <a:schemeClr val="tx1">
                    <a:lumMod val="95000"/>
                    <a:lumOff val="5000"/>
                  </a:schemeClr>
                </a:solidFill>
                <a:cs typeface="Calibri"/>
              </a:rPr>
              <a:t>Thank you for taking part </a:t>
            </a:r>
            <a:br>
              <a:rPr lang="en-US" sz="5400">
                <a:solidFill>
                  <a:schemeClr val="tx1">
                    <a:lumMod val="95000"/>
                    <a:lumOff val="5000"/>
                  </a:schemeClr>
                </a:solidFill>
                <a:cs typeface="Calibri"/>
              </a:rPr>
            </a:br>
            <a:r>
              <a:rPr lang="en-US" sz="5400">
                <a:solidFill>
                  <a:schemeClr val="tx1">
                    <a:lumMod val="95000"/>
                    <a:lumOff val="5000"/>
                  </a:schemeClr>
                </a:solidFill>
                <a:cs typeface="Calibri"/>
              </a:rPr>
              <a:t>in this AGM!</a:t>
            </a:r>
          </a:p>
          <a:p>
            <a:pPr lvl="1"/>
            <a:endParaRPr lang="en-US" sz="5400">
              <a:solidFill>
                <a:schemeClr val="tx1">
                  <a:lumMod val="95000"/>
                  <a:lumOff val="5000"/>
                </a:schemeClr>
              </a:solidFill>
              <a:cs typeface="Calibri"/>
            </a:endParaRPr>
          </a:p>
          <a:p>
            <a:pPr lvl="1"/>
            <a:endParaRPr lang="en-US" sz="5400">
              <a:solidFill>
                <a:schemeClr val="tx1">
                  <a:lumMod val="95000"/>
                  <a:lumOff val="5000"/>
                </a:schemeClr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628681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C723FF-AD67-2A4E-746C-A771023BAB9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cs typeface="Calibri Light"/>
              </a:rPr>
              <a:t>Appendix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D5982D-2CC3-F06B-E3D6-A0D508AE6E8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1044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A55FF2-FD39-8773-5F01-F29EB6FC49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CCB61C-8422-9712-5670-B4BE84ACDD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8906" y="226172"/>
            <a:ext cx="8083312" cy="1339010"/>
          </a:xfrm>
        </p:spPr>
        <p:txBody>
          <a:bodyPr/>
          <a:lstStyle/>
          <a:p>
            <a:r>
              <a:rPr lang="en-US" dirty="0">
                <a:cs typeface="Calibri Light"/>
              </a:rPr>
              <a:t>Actions from last AGM </a:t>
            </a:r>
            <a:r>
              <a:rPr lang="en-US" sz="2000" dirty="0">
                <a:cs typeface="Calibri Light"/>
              </a:rPr>
              <a:t>(18</a:t>
            </a:r>
            <a:r>
              <a:rPr lang="en-US" sz="2000" baseline="30000" dirty="0">
                <a:cs typeface="Calibri Light"/>
              </a:rPr>
              <a:t>th</a:t>
            </a:r>
            <a:r>
              <a:rPr lang="en-US" sz="2000" dirty="0">
                <a:cs typeface="Calibri Light"/>
              </a:rPr>
              <a:t> May 2025)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7B2796-7026-4D07-1141-07F3C91E6AF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lang="en-GB"/>
              <a:t>14th June 2026</a:t>
            </a:r>
            <a:endParaRPr lang="en-US"/>
          </a:p>
        </p:txBody>
      </p:sp>
      <p:graphicFrame>
        <p:nvGraphicFramePr>
          <p:cNvPr id="3" name="Content Placeholder 2">
            <a:extLst>
              <a:ext uri="{FF2B5EF4-FFF2-40B4-BE49-F238E27FC236}">
                <a16:creationId xmlns:a16="http://schemas.microsoft.com/office/drawing/2014/main" id="{7ED47456-FFB0-4A97-FD4C-0597100E159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66026409"/>
              </p:ext>
            </p:extLst>
          </p:nvPr>
        </p:nvGraphicFramePr>
        <p:xfrm>
          <a:off x="746759" y="1412662"/>
          <a:ext cx="10646044" cy="5024003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694395">
                  <a:extLst>
                    <a:ext uri="{9D8B030D-6E8A-4147-A177-3AD203B41FA5}">
                      <a16:colId xmlns:a16="http://schemas.microsoft.com/office/drawing/2014/main" val="425927261"/>
                    </a:ext>
                  </a:extLst>
                </a:gridCol>
                <a:gridCol w="3522634">
                  <a:extLst>
                    <a:ext uri="{9D8B030D-6E8A-4147-A177-3AD203B41FA5}">
                      <a16:colId xmlns:a16="http://schemas.microsoft.com/office/drawing/2014/main" val="534015412"/>
                    </a:ext>
                  </a:extLst>
                </a:gridCol>
                <a:gridCol w="908312">
                  <a:extLst>
                    <a:ext uri="{9D8B030D-6E8A-4147-A177-3AD203B41FA5}">
                      <a16:colId xmlns:a16="http://schemas.microsoft.com/office/drawing/2014/main" val="2818548641"/>
                    </a:ext>
                  </a:extLst>
                </a:gridCol>
                <a:gridCol w="1025236">
                  <a:extLst>
                    <a:ext uri="{9D8B030D-6E8A-4147-A177-3AD203B41FA5}">
                      <a16:colId xmlns:a16="http://schemas.microsoft.com/office/drawing/2014/main" val="1414775722"/>
                    </a:ext>
                  </a:extLst>
                </a:gridCol>
                <a:gridCol w="4495467">
                  <a:extLst>
                    <a:ext uri="{9D8B030D-6E8A-4147-A177-3AD203B41FA5}">
                      <a16:colId xmlns:a16="http://schemas.microsoft.com/office/drawing/2014/main" val="2310556990"/>
                    </a:ext>
                  </a:extLst>
                </a:gridCol>
              </a:tblGrid>
              <a:tr h="332510">
                <a:tc>
                  <a:txBody>
                    <a:bodyPr/>
                    <a:lstStyle/>
                    <a:p>
                      <a:pPr marL="0" lvl="0" indent="0">
                        <a:lnSpc>
                          <a:spcPts val="1375"/>
                        </a:lnSpc>
                        <a:buFont typeface="Symbol" pitchFamily="2" charset="2"/>
                        <a:buNone/>
                      </a:pPr>
                      <a:endParaRPr lang="en-GB" sz="16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72000" marB="72000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ts val="1375"/>
                        </a:lnSpc>
                        <a:buFont typeface="Symbol" pitchFamily="2" charset="2"/>
                        <a:buNone/>
                      </a:pPr>
                      <a:r>
                        <a:rPr lang="en-GB" sz="1600" strike="noStrike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Action</a:t>
                      </a:r>
                    </a:p>
                  </a:txBody>
                  <a:tcPr marL="68580" marR="68580" marT="72000" marB="72000"/>
                </a:tc>
                <a:tc>
                  <a:txBody>
                    <a:bodyPr/>
                    <a:lstStyle/>
                    <a:p>
                      <a:pPr marL="0" lvl="0" indent="0" algn="l" defTabSz="914400" rtl="0" eaLnBrk="1" latinLnBrk="0" hangingPunct="1">
                        <a:lnSpc>
                          <a:spcPts val="1375"/>
                        </a:lnSpc>
                        <a:buFont typeface="Symbol" pitchFamily="2" charset="2"/>
                        <a:buNone/>
                      </a:pPr>
                      <a:r>
                        <a:rPr lang="en-GB" sz="1600" b="1" strike="noStrike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Resp</a:t>
                      </a:r>
                      <a:endParaRPr lang="en-GB" sz="1600" b="1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72000" marB="72000"/>
                </a:tc>
                <a:tc>
                  <a:txBody>
                    <a:bodyPr/>
                    <a:lstStyle/>
                    <a:p>
                      <a:pPr marL="0" lvl="0" indent="0" algn="l" defTabSz="914400" rtl="0" eaLnBrk="1" latinLnBrk="0" hangingPunct="1">
                        <a:lnSpc>
                          <a:spcPts val="1375"/>
                        </a:lnSpc>
                        <a:buFont typeface="Symbol" pitchFamily="2" charset="2"/>
                        <a:buNone/>
                      </a:pPr>
                      <a:r>
                        <a:rPr lang="en-GB" sz="1600" b="1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Status</a:t>
                      </a:r>
                    </a:p>
                  </a:txBody>
                  <a:tcPr marL="68580" marR="68580" marT="72000" marB="72000"/>
                </a:tc>
                <a:tc>
                  <a:txBody>
                    <a:bodyPr/>
                    <a:lstStyle/>
                    <a:p>
                      <a:pPr marL="0" lvl="0" indent="0" algn="l" defTabSz="914400" rtl="0" eaLnBrk="1" latinLnBrk="0" hangingPunct="1">
                        <a:lnSpc>
                          <a:spcPts val="1375"/>
                        </a:lnSpc>
                        <a:buFont typeface="Symbol" pitchFamily="2" charset="2"/>
                        <a:buNone/>
                      </a:pPr>
                      <a:r>
                        <a:rPr lang="en-GB" sz="1600" b="1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Outcome</a:t>
                      </a:r>
                    </a:p>
                  </a:txBody>
                  <a:tcPr marL="68580" marR="68580" marT="72000" marB="72000"/>
                </a:tc>
                <a:extLst>
                  <a:ext uri="{0D108BD9-81ED-4DB2-BD59-A6C34878D82A}">
                    <a16:rowId xmlns:a16="http://schemas.microsoft.com/office/drawing/2014/main" val="3099624558"/>
                  </a:ext>
                </a:extLst>
              </a:tr>
              <a:tr h="945573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buFont typeface="Symbol" pitchFamily="2" charset="2"/>
                        <a:buNone/>
                      </a:pPr>
                      <a:r>
                        <a:rPr lang="en-GB" sz="16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68580" marR="68580" marT="72000" marB="72000"/>
                </a:tc>
                <a:tc>
                  <a:txBody>
                    <a:bodyPr/>
                    <a:lstStyle/>
                    <a:p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Confirm to members what training EH will provide for free to members under the new Membership Model</a:t>
                      </a:r>
                    </a:p>
                  </a:txBody>
                  <a:tcPr marL="68580" marR="68580" marT="72000" marB="720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en-GB" sz="16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BH</a:t>
                      </a:r>
                    </a:p>
                  </a:txBody>
                  <a:tcPr marL="68580" marR="68580" marT="72000" marB="720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en-GB" sz="16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DONE</a:t>
                      </a:r>
                    </a:p>
                  </a:txBody>
                  <a:tcPr marL="68580" marR="68580" marT="72000" marB="7200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buNone/>
                      </a:pPr>
                      <a:r>
                        <a:rPr lang="en-GB" sz="16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Free EH courses include: umpiring, coaching, safeguarding, welfare, safety, inclusion &amp; diversity. (Source: EH Hockey Hub).  Notice via email/website.</a:t>
                      </a:r>
                    </a:p>
                  </a:txBody>
                  <a:tcPr marL="68580" marR="68580" marT="72000" marB="72000"/>
                </a:tc>
                <a:extLst>
                  <a:ext uri="{0D108BD9-81ED-4DB2-BD59-A6C34878D82A}">
                    <a16:rowId xmlns:a16="http://schemas.microsoft.com/office/drawing/2014/main" val="2151621496"/>
                  </a:ext>
                </a:extLst>
              </a:tr>
              <a:tr h="945573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buFont typeface="Symbol" pitchFamily="2" charset="2"/>
                        <a:buNone/>
                      </a:pPr>
                      <a:r>
                        <a:rPr lang="en-GB" sz="16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68580" marR="68580" marT="72000" marB="7200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Progress incorporation project according to input from specialists, a steering group and subject to our constitution. (Timescale is not currently fixed.)</a:t>
                      </a:r>
                    </a:p>
                  </a:txBody>
                  <a:tcPr marL="68580" marR="68580" marT="72000" marB="720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en-GB" sz="16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JG</a:t>
                      </a:r>
                    </a:p>
                  </a:txBody>
                  <a:tcPr marL="68580" marR="68580" marT="72000" marB="720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en-GB" sz="16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IN PROGRESS</a:t>
                      </a:r>
                    </a:p>
                  </a:txBody>
                  <a:tcPr marL="68580" marR="68580" marT="72000" marB="7200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buNone/>
                      </a:pPr>
                      <a:r>
                        <a:rPr lang="en-GB" sz="16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Steering Group established, ACASC engaged to support, company type decided, plan agreed.  Unforeseen tax complexities have required professional tax advice, slowing our progress.</a:t>
                      </a:r>
                    </a:p>
                  </a:txBody>
                  <a:tcPr marL="68580" marR="68580" marT="72000" marB="72000"/>
                </a:tc>
                <a:extLst>
                  <a:ext uri="{0D108BD9-81ED-4DB2-BD59-A6C34878D82A}">
                    <a16:rowId xmlns:a16="http://schemas.microsoft.com/office/drawing/2014/main" val="1400839199"/>
                  </a:ext>
                </a:extLst>
              </a:tr>
              <a:tr h="535909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buFont typeface="Symbol" pitchFamily="2" charset="2"/>
                        <a:buNone/>
                      </a:pPr>
                      <a:r>
                        <a:rPr lang="en-GB" sz="16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68580" marR="68580" marT="72000" marB="7200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Complete independent certification of 2024/25 accounts</a:t>
                      </a:r>
                    </a:p>
                  </a:txBody>
                  <a:tcPr marL="68580" marR="68580" marT="72000" marB="720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en-GB" sz="16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HM</a:t>
                      </a:r>
                    </a:p>
                  </a:txBody>
                  <a:tcPr marL="68580" marR="68580" marT="72000" marB="720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en-GB" sz="160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PENDING</a:t>
                      </a:r>
                      <a:endParaRPr lang="en-GB" sz="16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72000" marB="7200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buNone/>
                      </a:pPr>
                      <a:endParaRPr lang="en-GB" sz="16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72000" marB="72000"/>
                </a:tc>
                <a:extLst>
                  <a:ext uri="{0D108BD9-81ED-4DB2-BD59-A6C34878D82A}">
                    <a16:rowId xmlns:a16="http://schemas.microsoft.com/office/drawing/2014/main" val="401069360"/>
                  </a:ext>
                </a:extLst>
              </a:tr>
              <a:tr h="548226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buFont typeface="Symbol" pitchFamily="2" charset="2"/>
                        <a:buNone/>
                      </a:pPr>
                      <a:r>
                        <a:rPr lang="en-GB" sz="16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68580" marR="68580" marT="72000" marB="7200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Discuss treatment of the overpayment to WPAL.  Notify members of decision.</a:t>
                      </a:r>
                    </a:p>
                  </a:txBody>
                  <a:tcPr marL="68580" marR="68580" marT="72000" marB="720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en-GB" sz="16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HM</a:t>
                      </a:r>
                    </a:p>
                  </a:txBody>
                  <a:tcPr marL="68580" marR="68580" marT="72000" marB="720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en-GB" sz="16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DONE</a:t>
                      </a:r>
                    </a:p>
                  </a:txBody>
                  <a:tcPr marL="68580" marR="68580" marT="72000" marB="7200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buNone/>
                      </a:pPr>
                      <a:r>
                        <a:rPr lang="en-GB" sz="16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Decided to leave the overpayment as-is since it will ultimately benefit WHC when the pitch is next replaced.</a:t>
                      </a:r>
                    </a:p>
                  </a:txBody>
                  <a:tcPr marL="68580" marR="68580" marT="72000" marB="72000"/>
                </a:tc>
                <a:extLst>
                  <a:ext uri="{0D108BD9-81ED-4DB2-BD59-A6C34878D82A}">
                    <a16:rowId xmlns:a16="http://schemas.microsoft.com/office/drawing/2014/main" val="3585655492"/>
                  </a:ext>
                </a:extLst>
              </a:tr>
              <a:tr h="945573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buFont typeface="Symbol" pitchFamily="2" charset="2"/>
                        <a:buNone/>
                      </a:pPr>
                      <a:r>
                        <a:rPr lang="en-GB" sz="16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68580" marR="68580" marT="72000" marB="7200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Consider membership offers and recruitment initiatives to encourage new player recruits, with a focus on men’s section</a:t>
                      </a:r>
                    </a:p>
                  </a:txBody>
                  <a:tcPr marL="68580" marR="68580" marT="72000" marB="720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en-GB" sz="16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BH</a:t>
                      </a:r>
                    </a:p>
                  </a:txBody>
                  <a:tcPr marL="68580" marR="68580" marT="72000" marB="720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en-GB" sz="16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DONE</a:t>
                      </a:r>
                    </a:p>
                  </a:txBody>
                  <a:tcPr marL="68580" marR="68580" marT="72000" marB="7200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buNone/>
                      </a:pPr>
                      <a:r>
                        <a:rPr lang="en-GB" sz="16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Considered by committee.  Introduced a new young person’s first-year membership (pegged to the student membership fee) to attract U25 members.</a:t>
                      </a:r>
                    </a:p>
                  </a:txBody>
                  <a:tcPr marL="68580" marR="68580" marT="72000" marB="72000"/>
                </a:tc>
                <a:extLst>
                  <a:ext uri="{0D108BD9-81ED-4DB2-BD59-A6C34878D82A}">
                    <a16:rowId xmlns:a16="http://schemas.microsoft.com/office/drawing/2014/main" val="35827349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32349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94A49A-0E01-9CE5-4910-08914BA30D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9775" y="168355"/>
            <a:ext cx="10515600" cy="1325563"/>
          </a:xfrm>
        </p:spPr>
        <p:txBody>
          <a:bodyPr/>
          <a:lstStyle/>
          <a:p>
            <a:r>
              <a:rPr lang="en-US" dirty="0"/>
              <a:t>High level approach to incorporation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489C1CB-9D10-DB83-51D1-E2025B93EA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14th June 2026</a:t>
            </a:r>
            <a:endParaRPr lang="en-US" dirty="0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37EA256E-3BD6-7B8F-3A0E-51365CD94E41}"/>
              </a:ext>
            </a:extLst>
          </p:cNvPr>
          <p:cNvSpPr/>
          <p:nvPr/>
        </p:nvSpPr>
        <p:spPr>
          <a:xfrm>
            <a:off x="836365" y="1853859"/>
            <a:ext cx="2015950" cy="51606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FF9300"/>
                </a:solidFill>
              </a:rPr>
              <a:t>AGM/EGM</a:t>
            </a:r>
            <a:br>
              <a:rPr lang="en-US" sz="1400" dirty="0">
                <a:solidFill>
                  <a:srgbClr val="FF9300"/>
                </a:solidFill>
              </a:rPr>
            </a:br>
            <a:r>
              <a:rPr lang="en-US" sz="1400" dirty="0">
                <a:solidFill>
                  <a:srgbClr val="FF9300"/>
                </a:solidFill>
              </a:rPr>
              <a:t>Members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2B1A4C4C-C264-8BD1-A7A4-76200B4C655B}"/>
              </a:ext>
            </a:extLst>
          </p:cNvPr>
          <p:cNvSpPr/>
          <p:nvPr/>
        </p:nvSpPr>
        <p:spPr>
          <a:xfrm>
            <a:off x="836365" y="2460912"/>
            <a:ext cx="2015950" cy="516068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WHC Committee</a:t>
            </a: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B31F70E5-1BB2-6AAE-F777-0AA799B156E8}"/>
              </a:ext>
            </a:extLst>
          </p:cNvPr>
          <p:cNvSpPr/>
          <p:nvPr/>
        </p:nvSpPr>
        <p:spPr>
          <a:xfrm>
            <a:off x="1237457" y="3067965"/>
            <a:ext cx="1213767" cy="51606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Joint Venture Agreement</a:t>
            </a: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5F414A47-F58A-A3B7-FE76-9340A38CBD16}"/>
              </a:ext>
            </a:extLst>
          </p:cNvPr>
          <p:cNvSpPr/>
          <p:nvPr/>
        </p:nvSpPr>
        <p:spPr>
          <a:xfrm>
            <a:off x="2512008" y="3067965"/>
            <a:ext cx="869829" cy="51606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WHC Trustees</a:t>
            </a: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09439775-67E8-5C0B-B37B-06902555A03A}"/>
              </a:ext>
            </a:extLst>
          </p:cNvPr>
          <p:cNvSpPr/>
          <p:nvPr/>
        </p:nvSpPr>
        <p:spPr>
          <a:xfrm>
            <a:off x="348453" y="3067965"/>
            <a:ext cx="792356" cy="51606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WPSC Trustee</a:t>
            </a:r>
          </a:p>
        </p:txBody>
      </p: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E555C040-D69D-0803-DD1B-E2CF61F6C419}"/>
              </a:ext>
            </a:extLst>
          </p:cNvPr>
          <p:cNvSpPr/>
          <p:nvPr/>
        </p:nvSpPr>
        <p:spPr>
          <a:xfrm>
            <a:off x="836365" y="3675019"/>
            <a:ext cx="2015950" cy="516068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WPAL Board </a:t>
            </a:r>
            <a:br>
              <a:rPr lang="en-US" sz="1400" dirty="0"/>
            </a:br>
            <a:r>
              <a:rPr lang="en-US" sz="1400" dirty="0"/>
              <a:t>(V0 articles)</a:t>
            </a:r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5DB0BDEE-E254-D2D5-C57F-5AD3AE9AC2D7}"/>
              </a:ext>
            </a:extLst>
          </p:cNvPr>
          <p:cNvSpPr/>
          <p:nvPr/>
        </p:nvSpPr>
        <p:spPr>
          <a:xfrm>
            <a:off x="4121854" y="1853859"/>
            <a:ext cx="2015950" cy="51606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FF9300"/>
                </a:solidFill>
              </a:rPr>
              <a:t>AGM/EGM</a:t>
            </a:r>
            <a:br>
              <a:rPr lang="en-US" sz="1400" dirty="0">
                <a:solidFill>
                  <a:srgbClr val="FF9300"/>
                </a:solidFill>
              </a:rPr>
            </a:br>
            <a:r>
              <a:rPr lang="en-US" sz="1400" dirty="0">
                <a:solidFill>
                  <a:srgbClr val="FF9300"/>
                </a:solidFill>
              </a:rPr>
              <a:t>Members</a:t>
            </a:r>
          </a:p>
        </p:txBody>
      </p:sp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B4D8D3E3-6D85-85B6-0F39-CEFF2BF60F28}"/>
              </a:ext>
            </a:extLst>
          </p:cNvPr>
          <p:cNvSpPr/>
          <p:nvPr/>
        </p:nvSpPr>
        <p:spPr>
          <a:xfrm>
            <a:off x="4121854" y="2460912"/>
            <a:ext cx="2015950" cy="516068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WHC Committee</a:t>
            </a:r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60BBC68B-8389-AF59-5043-465BA92B9F57}"/>
              </a:ext>
            </a:extLst>
          </p:cNvPr>
          <p:cNvSpPr/>
          <p:nvPr/>
        </p:nvSpPr>
        <p:spPr>
          <a:xfrm>
            <a:off x="4687000" y="3067965"/>
            <a:ext cx="885658" cy="51606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/>
              <a:t>WHC Trustees</a:t>
            </a:r>
            <a:endParaRPr lang="en-US" sz="1400" dirty="0"/>
          </a:p>
        </p:txBody>
      </p:sp>
      <p:sp>
        <p:nvSpPr>
          <p:cNvPr id="17" name="Rounded Rectangle 16">
            <a:extLst>
              <a:ext uri="{FF2B5EF4-FFF2-40B4-BE49-F238E27FC236}">
                <a16:creationId xmlns:a16="http://schemas.microsoft.com/office/drawing/2014/main" id="{4510144C-DD06-5775-9E86-BA6BE4816EB4}"/>
              </a:ext>
            </a:extLst>
          </p:cNvPr>
          <p:cNvSpPr/>
          <p:nvPr/>
        </p:nvSpPr>
        <p:spPr>
          <a:xfrm>
            <a:off x="4121854" y="3675019"/>
            <a:ext cx="2015950" cy="516068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WPAL Board (V1)</a:t>
            </a:r>
          </a:p>
        </p:txBody>
      </p:sp>
      <p:sp>
        <p:nvSpPr>
          <p:cNvPr id="18" name="Rounded Rectangle 17">
            <a:extLst>
              <a:ext uri="{FF2B5EF4-FFF2-40B4-BE49-F238E27FC236}">
                <a16:creationId xmlns:a16="http://schemas.microsoft.com/office/drawing/2014/main" id="{6F19F149-E71B-B338-B5B6-0A49A7D452C8}"/>
              </a:ext>
            </a:extLst>
          </p:cNvPr>
          <p:cNvSpPr/>
          <p:nvPr/>
        </p:nvSpPr>
        <p:spPr>
          <a:xfrm>
            <a:off x="6956871" y="1839862"/>
            <a:ext cx="2015950" cy="51606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FF9300"/>
                </a:solidFill>
              </a:rPr>
              <a:t>AGM/EGM</a:t>
            </a:r>
            <a:br>
              <a:rPr lang="en-US" sz="1400" dirty="0">
                <a:solidFill>
                  <a:srgbClr val="FF9300"/>
                </a:solidFill>
              </a:rPr>
            </a:br>
            <a:r>
              <a:rPr lang="en-US" sz="1400" dirty="0">
                <a:solidFill>
                  <a:srgbClr val="FF9300"/>
                </a:solidFill>
              </a:rPr>
              <a:t>Members</a:t>
            </a:r>
          </a:p>
        </p:txBody>
      </p:sp>
      <p:sp>
        <p:nvSpPr>
          <p:cNvPr id="19" name="Rounded Rectangle 18">
            <a:extLst>
              <a:ext uri="{FF2B5EF4-FFF2-40B4-BE49-F238E27FC236}">
                <a16:creationId xmlns:a16="http://schemas.microsoft.com/office/drawing/2014/main" id="{C9A9E6BE-2B9E-8A9E-D746-06068BBC6DDB}"/>
              </a:ext>
            </a:extLst>
          </p:cNvPr>
          <p:cNvSpPr/>
          <p:nvPr/>
        </p:nvSpPr>
        <p:spPr>
          <a:xfrm>
            <a:off x="6956871" y="2446915"/>
            <a:ext cx="2015950" cy="516068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t"/>
          <a:lstStyle/>
          <a:p>
            <a:endParaRPr lang="en-US" sz="1100" dirty="0"/>
          </a:p>
        </p:txBody>
      </p:sp>
      <p:sp>
        <p:nvSpPr>
          <p:cNvPr id="21" name="Rounded Rectangle 20">
            <a:extLst>
              <a:ext uri="{FF2B5EF4-FFF2-40B4-BE49-F238E27FC236}">
                <a16:creationId xmlns:a16="http://schemas.microsoft.com/office/drawing/2014/main" id="{A2326D4F-AD6E-D80A-E503-105BE00E29AA}"/>
              </a:ext>
            </a:extLst>
          </p:cNvPr>
          <p:cNvSpPr/>
          <p:nvPr/>
        </p:nvSpPr>
        <p:spPr>
          <a:xfrm>
            <a:off x="6956871" y="3661022"/>
            <a:ext cx="2015950" cy="516068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WPAL Board (V2)</a:t>
            </a:r>
          </a:p>
        </p:txBody>
      </p:sp>
      <p:sp>
        <p:nvSpPr>
          <p:cNvPr id="27" name="Rounded Rectangle 26">
            <a:extLst>
              <a:ext uri="{FF2B5EF4-FFF2-40B4-BE49-F238E27FC236}">
                <a16:creationId xmlns:a16="http://schemas.microsoft.com/office/drawing/2014/main" id="{51BCDC06-4A35-038B-E0D4-CFB467B7A67E}"/>
              </a:ext>
            </a:extLst>
          </p:cNvPr>
          <p:cNvSpPr/>
          <p:nvPr/>
        </p:nvSpPr>
        <p:spPr>
          <a:xfrm>
            <a:off x="9672468" y="1853859"/>
            <a:ext cx="2015950" cy="51606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FF9300"/>
                </a:solidFill>
              </a:rPr>
              <a:t>AGM/EGM</a:t>
            </a:r>
            <a:br>
              <a:rPr lang="en-US" sz="1400" dirty="0">
                <a:solidFill>
                  <a:srgbClr val="FF9300"/>
                </a:solidFill>
              </a:rPr>
            </a:br>
            <a:r>
              <a:rPr lang="en-US" sz="1400" dirty="0">
                <a:solidFill>
                  <a:srgbClr val="FF9300"/>
                </a:solidFill>
              </a:rPr>
              <a:t>Members</a:t>
            </a:r>
          </a:p>
        </p:txBody>
      </p:sp>
      <p:sp>
        <p:nvSpPr>
          <p:cNvPr id="29" name="Rounded Rectangle 28">
            <a:extLst>
              <a:ext uri="{FF2B5EF4-FFF2-40B4-BE49-F238E27FC236}">
                <a16:creationId xmlns:a16="http://schemas.microsoft.com/office/drawing/2014/main" id="{6AB03F25-9C52-69E0-E542-313152BB3B57}"/>
              </a:ext>
            </a:extLst>
          </p:cNvPr>
          <p:cNvSpPr/>
          <p:nvPr/>
        </p:nvSpPr>
        <p:spPr>
          <a:xfrm>
            <a:off x="9672468" y="3675019"/>
            <a:ext cx="2015950" cy="516068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WPAL Board (V2)</a:t>
            </a:r>
          </a:p>
        </p:txBody>
      </p:sp>
      <p:sp>
        <p:nvSpPr>
          <p:cNvPr id="30" name="Rounded Rectangle 29">
            <a:extLst>
              <a:ext uri="{FF2B5EF4-FFF2-40B4-BE49-F238E27FC236}">
                <a16:creationId xmlns:a16="http://schemas.microsoft.com/office/drawing/2014/main" id="{930B1631-4050-7C4D-723A-C37C8A250636}"/>
              </a:ext>
            </a:extLst>
          </p:cNvPr>
          <p:cNvSpPr/>
          <p:nvPr/>
        </p:nvSpPr>
        <p:spPr>
          <a:xfrm>
            <a:off x="9672468" y="2460911"/>
            <a:ext cx="2015950" cy="516068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WHC Ltd Board</a:t>
            </a:r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7010EC9E-57EF-1215-031F-85097977000E}"/>
              </a:ext>
            </a:extLst>
          </p:cNvPr>
          <p:cNvSpPr/>
          <p:nvPr/>
        </p:nvSpPr>
        <p:spPr>
          <a:xfrm>
            <a:off x="1616100" y="1190741"/>
            <a:ext cx="456479" cy="456479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046A1772-CA83-FF29-87BA-EC7B532B7A24}"/>
              </a:ext>
            </a:extLst>
          </p:cNvPr>
          <p:cNvSpPr/>
          <p:nvPr/>
        </p:nvSpPr>
        <p:spPr>
          <a:xfrm>
            <a:off x="4928194" y="1190741"/>
            <a:ext cx="456479" cy="456479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8F3475D7-129E-D196-9F62-D9BE73AEBCAB}"/>
              </a:ext>
            </a:extLst>
          </p:cNvPr>
          <p:cNvSpPr/>
          <p:nvPr/>
        </p:nvSpPr>
        <p:spPr>
          <a:xfrm>
            <a:off x="7736606" y="1190741"/>
            <a:ext cx="456479" cy="456479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8F1C766F-2879-2F00-F975-E83E38E9CC1A}"/>
              </a:ext>
            </a:extLst>
          </p:cNvPr>
          <p:cNvSpPr/>
          <p:nvPr/>
        </p:nvSpPr>
        <p:spPr>
          <a:xfrm>
            <a:off x="10452203" y="1190741"/>
            <a:ext cx="456479" cy="456479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C299BCD4-5199-D141-DAD3-BC4FE51A25A6}"/>
              </a:ext>
            </a:extLst>
          </p:cNvPr>
          <p:cNvSpPr txBox="1"/>
          <p:nvPr/>
        </p:nvSpPr>
        <p:spPr>
          <a:xfrm>
            <a:off x="1661536" y="4872494"/>
            <a:ext cx="2818400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44463" indent="-144463">
              <a:buFont typeface="+mj-lt"/>
              <a:buAutoNum type="arabicPeriod"/>
            </a:pPr>
            <a:r>
              <a:rPr lang="en-US" sz="1400" dirty="0"/>
              <a:t>Phoenix transfers shares to WHC</a:t>
            </a:r>
          </a:p>
          <a:p>
            <a:pPr marL="144463" indent="-144463">
              <a:buFont typeface="+mj-lt"/>
              <a:buAutoNum type="arabicPeriod"/>
            </a:pPr>
            <a:r>
              <a:rPr lang="en-US" sz="1400" dirty="0"/>
              <a:t>Terminate JVA</a:t>
            </a:r>
          </a:p>
          <a:p>
            <a:pPr marL="144463" indent="-144463">
              <a:buFont typeface="+mj-lt"/>
              <a:buAutoNum type="arabicPeriod"/>
            </a:pPr>
            <a:r>
              <a:rPr lang="en-US" sz="1400" dirty="0"/>
              <a:t>New WPAL articles (with Trustees)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7A169A0F-4EF2-3C17-EE6F-90D36A61FFA8}"/>
              </a:ext>
            </a:extLst>
          </p:cNvPr>
          <p:cNvSpPr txBox="1"/>
          <p:nvPr/>
        </p:nvSpPr>
        <p:spPr>
          <a:xfrm>
            <a:off x="4856511" y="4872494"/>
            <a:ext cx="288540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92075" indent="-92075">
              <a:buFont typeface="+mj-lt"/>
              <a:buAutoNum type="arabicPeriod" startAt="4"/>
            </a:pPr>
            <a:r>
              <a:rPr lang="en-US" sz="1400" dirty="0"/>
              <a:t>Incorporate WHCL: new articles</a:t>
            </a:r>
          </a:p>
          <a:p>
            <a:pPr marL="92075" indent="-92075">
              <a:buFont typeface="+mj-lt"/>
              <a:buAutoNum type="arabicPeriod" startAt="4"/>
            </a:pPr>
            <a:r>
              <a:rPr lang="en-US" sz="1400" dirty="0"/>
              <a:t>Revise WPAL articles (no trustees)</a:t>
            </a:r>
          </a:p>
          <a:p>
            <a:pPr marL="92075" indent="-92075">
              <a:buFont typeface="+mj-lt"/>
              <a:buAutoNum type="arabicPeriod" startAt="4"/>
            </a:pPr>
            <a:r>
              <a:rPr lang="en-US" sz="1400" dirty="0"/>
              <a:t>Trustees surrender shares</a:t>
            </a:r>
          </a:p>
          <a:p>
            <a:pPr marL="92075" indent="-92075">
              <a:buFont typeface="+mj-lt"/>
              <a:buAutoNum type="arabicPeriod" startAt="4"/>
            </a:pPr>
            <a:r>
              <a:rPr lang="en-US" sz="1400" dirty="0"/>
              <a:t>Transfer assets to WHC Limited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D38E0177-4BB6-8ADE-2F44-0D6B6B56333B}"/>
              </a:ext>
            </a:extLst>
          </p:cNvPr>
          <p:cNvSpPr txBox="1"/>
          <p:nvPr/>
        </p:nvSpPr>
        <p:spPr>
          <a:xfrm>
            <a:off x="8095111" y="4840101"/>
            <a:ext cx="2988382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92075" indent="-92075">
              <a:buFont typeface="+mj-lt"/>
              <a:buAutoNum type="arabicPeriod" startAt="8"/>
            </a:pPr>
            <a:r>
              <a:rPr lang="en-US" sz="1400" dirty="0"/>
              <a:t>HMRC register WHCL as a new CASC</a:t>
            </a:r>
          </a:p>
          <a:p>
            <a:pPr marL="92075" indent="-92075">
              <a:buFont typeface="+mj-lt"/>
              <a:buAutoNum type="arabicPeriod" startAt="8"/>
            </a:pPr>
            <a:r>
              <a:rPr lang="en-US" sz="1400"/>
              <a:t>HMRC de-register </a:t>
            </a:r>
            <a:r>
              <a:rPr lang="en-US" sz="1400" dirty="0"/>
              <a:t>WHC CASC status</a:t>
            </a:r>
          </a:p>
          <a:p>
            <a:pPr marL="92075" indent="-92075">
              <a:buFont typeface="+mj-lt"/>
              <a:buAutoNum type="arabicPeriod" startAt="8"/>
            </a:pPr>
            <a:r>
              <a:rPr lang="en-US" sz="1400" dirty="0"/>
              <a:t>Dissolve WHC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BF1A7E25-3033-2F00-8D8A-EF24DEE3D23D}"/>
              </a:ext>
            </a:extLst>
          </p:cNvPr>
          <p:cNvSpPr txBox="1"/>
          <p:nvPr/>
        </p:nvSpPr>
        <p:spPr>
          <a:xfrm>
            <a:off x="836365" y="2443339"/>
            <a:ext cx="48122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>
                <a:solidFill>
                  <a:schemeClr val="bg1"/>
                </a:solidFill>
              </a:rPr>
              <a:t>CASC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CC44F126-5974-6945-E2C8-F6AD6C1DFB02}"/>
              </a:ext>
            </a:extLst>
          </p:cNvPr>
          <p:cNvSpPr txBox="1"/>
          <p:nvPr/>
        </p:nvSpPr>
        <p:spPr>
          <a:xfrm>
            <a:off x="4182760" y="2446504"/>
            <a:ext cx="48122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>
                <a:solidFill>
                  <a:schemeClr val="bg1"/>
                </a:solidFill>
              </a:rPr>
              <a:t>CASC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9EC62A36-8B92-11D4-37F9-CE8551CA45CA}"/>
              </a:ext>
            </a:extLst>
          </p:cNvPr>
          <p:cNvSpPr txBox="1"/>
          <p:nvPr/>
        </p:nvSpPr>
        <p:spPr>
          <a:xfrm>
            <a:off x="6956871" y="2427236"/>
            <a:ext cx="48122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>
                <a:solidFill>
                  <a:schemeClr val="bg1"/>
                </a:solidFill>
              </a:rPr>
              <a:t>CASC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FF31D41F-95D6-A29F-73D9-ED26D3D61629}"/>
              </a:ext>
            </a:extLst>
          </p:cNvPr>
          <p:cNvSpPr txBox="1"/>
          <p:nvPr/>
        </p:nvSpPr>
        <p:spPr>
          <a:xfrm>
            <a:off x="9724218" y="2427236"/>
            <a:ext cx="48122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>
                <a:solidFill>
                  <a:schemeClr val="bg1"/>
                </a:solidFill>
              </a:rPr>
              <a:t>CASC</a:t>
            </a:r>
          </a:p>
        </p:txBody>
      </p:sp>
      <p:sp>
        <p:nvSpPr>
          <p:cNvPr id="52" name="Right Arrow 51">
            <a:extLst>
              <a:ext uri="{FF2B5EF4-FFF2-40B4-BE49-F238E27FC236}">
                <a16:creationId xmlns:a16="http://schemas.microsoft.com/office/drawing/2014/main" id="{05545F94-F4E3-8CA5-C51A-4BF91D09EBAB}"/>
              </a:ext>
            </a:extLst>
          </p:cNvPr>
          <p:cNvSpPr/>
          <p:nvPr/>
        </p:nvSpPr>
        <p:spPr>
          <a:xfrm>
            <a:off x="1751575" y="4474580"/>
            <a:ext cx="2819643" cy="417304"/>
          </a:xfrm>
          <a:prstGeom prst="rightArrow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Transition 1</a:t>
            </a:r>
          </a:p>
        </p:txBody>
      </p:sp>
      <p:sp>
        <p:nvSpPr>
          <p:cNvPr id="53" name="Right Arrow 52">
            <a:extLst>
              <a:ext uri="{FF2B5EF4-FFF2-40B4-BE49-F238E27FC236}">
                <a16:creationId xmlns:a16="http://schemas.microsoft.com/office/drawing/2014/main" id="{9628D026-8CFB-1103-46B1-2FF607627C7E}"/>
              </a:ext>
            </a:extLst>
          </p:cNvPr>
          <p:cNvSpPr/>
          <p:nvPr/>
        </p:nvSpPr>
        <p:spPr>
          <a:xfrm>
            <a:off x="4933360" y="4453300"/>
            <a:ext cx="2819643" cy="417304"/>
          </a:xfrm>
          <a:prstGeom prst="rightArrow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Transition 2</a:t>
            </a:r>
          </a:p>
        </p:txBody>
      </p:sp>
      <p:sp>
        <p:nvSpPr>
          <p:cNvPr id="54" name="Right Arrow 53">
            <a:extLst>
              <a:ext uri="{FF2B5EF4-FFF2-40B4-BE49-F238E27FC236}">
                <a16:creationId xmlns:a16="http://schemas.microsoft.com/office/drawing/2014/main" id="{F578E284-3124-16F2-6339-EB0A2490052D}"/>
              </a:ext>
            </a:extLst>
          </p:cNvPr>
          <p:cNvSpPr/>
          <p:nvPr/>
        </p:nvSpPr>
        <p:spPr>
          <a:xfrm>
            <a:off x="8100321" y="4442187"/>
            <a:ext cx="2819643" cy="417304"/>
          </a:xfrm>
          <a:prstGeom prst="rightArrow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Transition 3</a:t>
            </a:r>
          </a:p>
        </p:txBody>
      </p: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0D21894E-ECA5-F0B8-F70D-45D651453213}"/>
              </a:ext>
            </a:extLst>
          </p:cNvPr>
          <p:cNvCxnSpPr>
            <a:stCxn id="6" idx="2"/>
            <a:endCxn id="7" idx="0"/>
          </p:cNvCxnSpPr>
          <p:nvPr/>
        </p:nvCxnSpPr>
        <p:spPr>
          <a:xfrm>
            <a:off x="1844340" y="2369927"/>
            <a:ext cx="0" cy="90985"/>
          </a:xfrm>
          <a:prstGeom prst="straightConnector1">
            <a:avLst/>
          </a:prstGeom>
          <a:ln>
            <a:headEnd w="sm" len="sm"/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661ACA86-0B61-CCD2-E4E8-B5886EEC3B6D}"/>
              </a:ext>
            </a:extLst>
          </p:cNvPr>
          <p:cNvCxnSpPr>
            <a:stCxn id="7" idx="2"/>
            <a:endCxn id="8" idx="0"/>
          </p:cNvCxnSpPr>
          <p:nvPr/>
        </p:nvCxnSpPr>
        <p:spPr>
          <a:xfrm>
            <a:off x="1844340" y="2976980"/>
            <a:ext cx="1" cy="90985"/>
          </a:xfrm>
          <a:prstGeom prst="straightConnector1">
            <a:avLst/>
          </a:prstGeom>
          <a:ln>
            <a:headEnd w="sm" len="sm"/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Elbow Connector 59">
            <a:extLst>
              <a:ext uri="{FF2B5EF4-FFF2-40B4-BE49-F238E27FC236}">
                <a16:creationId xmlns:a16="http://schemas.microsoft.com/office/drawing/2014/main" id="{482D1A44-C3B6-5BCB-E7B9-39C189526E05}"/>
              </a:ext>
            </a:extLst>
          </p:cNvPr>
          <p:cNvCxnSpPr>
            <a:stCxn id="7" idx="3"/>
            <a:endCxn id="9" idx="0"/>
          </p:cNvCxnSpPr>
          <p:nvPr/>
        </p:nvCxnSpPr>
        <p:spPr>
          <a:xfrm>
            <a:off x="2852315" y="2718946"/>
            <a:ext cx="94608" cy="349019"/>
          </a:xfrm>
          <a:prstGeom prst="bentConnector2">
            <a:avLst/>
          </a:prstGeom>
          <a:ln>
            <a:headEnd w="sm" len="sm"/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Elbow Connector 61">
            <a:extLst>
              <a:ext uri="{FF2B5EF4-FFF2-40B4-BE49-F238E27FC236}">
                <a16:creationId xmlns:a16="http://schemas.microsoft.com/office/drawing/2014/main" id="{AF93CCCB-3517-BFB2-01EA-B137F5DAEB56}"/>
              </a:ext>
            </a:extLst>
          </p:cNvPr>
          <p:cNvCxnSpPr>
            <a:stCxn id="7" idx="1"/>
            <a:endCxn id="10" idx="0"/>
          </p:cNvCxnSpPr>
          <p:nvPr/>
        </p:nvCxnSpPr>
        <p:spPr>
          <a:xfrm rot="10800000" flipV="1">
            <a:off x="744631" y="2718945"/>
            <a:ext cx="91734" cy="349019"/>
          </a:xfrm>
          <a:prstGeom prst="bentConnector2">
            <a:avLst/>
          </a:prstGeom>
          <a:ln>
            <a:headEnd w="sm" len="sm"/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Elbow Connector 63">
            <a:extLst>
              <a:ext uri="{FF2B5EF4-FFF2-40B4-BE49-F238E27FC236}">
                <a16:creationId xmlns:a16="http://schemas.microsoft.com/office/drawing/2014/main" id="{29328CC2-1DBC-F35B-0C8D-14CBD4818419}"/>
              </a:ext>
            </a:extLst>
          </p:cNvPr>
          <p:cNvCxnSpPr>
            <a:cxnSpLocks/>
            <a:stCxn id="10" idx="2"/>
            <a:endCxn id="11" idx="1"/>
          </p:cNvCxnSpPr>
          <p:nvPr/>
        </p:nvCxnSpPr>
        <p:spPr>
          <a:xfrm rot="16200000" flipH="1">
            <a:off x="615988" y="3712676"/>
            <a:ext cx="349020" cy="91734"/>
          </a:xfrm>
          <a:prstGeom prst="bentConnector2">
            <a:avLst/>
          </a:prstGeom>
          <a:ln>
            <a:headEnd w="sm" len="sm"/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Elbow Connector 65">
            <a:extLst>
              <a:ext uri="{FF2B5EF4-FFF2-40B4-BE49-F238E27FC236}">
                <a16:creationId xmlns:a16="http://schemas.microsoft.com/office/drawing/2014/main" id="{246A20DC-86AD-1E3F-E72F-7093F965AB5E}"/>
              </a:ext>
            </a:extLst>
          </p:cNvPr>
          <p:cNvCxnSpPr>
            <a:cxnSpLocks/>
            <a:stCxn id="9" idx="2"/>
            <a:endCxn id="11" idx="3"/>
          </p:cNvCxnSpPr>
          <p:nvPr/>
        </p:nvCxnSpPr>
        <p:spPr>
          <a:xfrm rot="5400000">
            <a:off x="2725109" y="3711239"/>
            <a:ext cx="349020" cy="94608"/>
          </a:xfrm>
          <a:prstGeom prst="bentConnector2">
            <a:avLst/>
          </a:prstGeom>
          <a:ln>
            <a:headEnd w="sm" len="sm"/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>
            <a:extLst>
              <a:ext uri="{FF2B5EF4-FFF2-40B4-BE49-F238E27FC236}">
                <a16:creationId xmlns:a16="http://schemas.microsoft.com/office/drawing/2014/main" id="{B45BABC2-479A-8BC4-AE0D-25DBBA3DDE3A}"/>
              </a:ext>
            </a:extLst>
          </p:cNvPr>
          <p:cNvCxnSpPr>
            <a:stCxn id="8" idx="2"/>
            <a:endCxn id="11" idx="0"/>
          </p:cNvCxnSpPr>
          <p:nvPr/>
        </p:nvCxnSpPr>
        <p:spPr>
          <a:xfrm flipH="1">
            <a:off x="1844340" y="3584033"/>
            <a:ext cx="1" cy="90986"/>
          </a:xfrm>
          <a:prstGeom prst="straightConnector1">
            <a:avLst/>
          </a:prstGeom>
          <a:ln>
            <a:headEnd w="sm" len="sm"/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45BE7F79-A655-4A7A-8418-9EC5BBD97FF8}"/>
              </a:ext>
            </a:extLst>
          </p:cNvPr>
          <p:cNvCxnSpPr>
            <a:stCxn id="12" idx="2"/>
            <a:endCxn id="13" idx="0"/>
          </p:cNvCxnSpPr>
          <p:nvPr/>
        </p:nvCxnSpPr>
        <p:spPr>
          <a:xfrm>
            <a:off x="5129829" y="2369927"/>
            <a:ext cx="0" cy="90985"/>
          </a:xfrm>
          <a:prstGeom prst="straightConnector1">
            <a:avLst/>
          </a:prstGeom>
          <a:ln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>
            <a:extLst>
              <a:ext uri="{FF2B5EF4-FFF2-40B4-BE49-F238E27FC236}">
                <a16:creationId xmlns:a16="http://schemas.microsoft.com/office/drawing/2014/main" id="{63227DA9-B9AC-8E93-3E82-CB192A5FE9F0}"/>
              </a:ext>
            </a:extLst>
          </p:cNvPr>
          <p:cNvCxnSpPr>
            <a:cxnSpLocks/>
            <a:stCxn id="13" idx="2"/>
            <a:endCxn id="15" idx="0"/>
          </p:cNvCxnSpPr>
          <p:nvPr/>
        </p:nvCxnSpPr>
        <p:spPr>
          <a:xfrm>
            <a:off x="5129829" y="2976980"/>
            <a:ext cx="0" cy="90985"/>
          </a:xfrm>
          <a:prstGeom prst="straightConnector1">
            <a:avLst/>
          </a:prstGeom>
          <a:ln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>
            <a:extLst>
              <a:ext uri="{FF2B5EF4-FFF2-40B4-BE49-F238E27FC236}">
                <a16:creationId xmlns:a16="http://schemas.microsoft.com/office/drawing/2014/main" id="{053591AD-8F4C-4A07-3793-25A3DF63B320}"/>
              </a:ext>
            </a:extLst>
          </p:cNvPr>
          <p:cNvCxnSpPr>
            <a:cxnSpLocks/>
            <a:stCxn id="15" idx="2"/>
            <a:endCxn id="17" idx="0"/>
          </p:cNvCxnSpPr>
          <p:nvPr/>
        </p:nvCxnSpPr>
        <p:spPr>
          <a:xfrm>
            <a:off x="5129829" y="3584033"/>
            <a:ext cx="0" cy="90986"/>
          </a:xfrm>
          <a:prstGeom prst="straightConnector1">
            <a:avLst/>
          </a:prstGeom>
          <a:ln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>
            <a:extLst>
              <a:ext uri="{FF2B5EF4-FFF2-40B4-BE49-F238E27FC236}">
                <a16:creationId xmlns:a16="http://schemas.microsoft.com/office/drawing/2014/main" id="{76C2416C-EA04-2FE9-6D66-637D4CFB634D}"/>
              </a:ext>
            </a:extLst>
          </p:cNvPr>
          <p:cNvCxnSpPr>
            <a:stCxn id="18" idx="2"/>
            <a:endCxn id="19" idx="0"/>
          </p:cNvCxnSpPr>
          <p:nvPr/>
        </p:nvCxnSpPr>
        <p:spPr>
          <a:xfrm>
            <a:off x="7964846" y="2355930"/>
            <a:ext cx="0" cy="90985"/>
          </a:xfrm>
          <a:prstGeom prst="straightConnector1">
            <a:avLst/>
          </a:prstGeom>
          <a:ln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>
            <a:extLst>
              <a:ext uri="{FF2B5EF4-FFF2-40B4-BE49-F238E27FC236}">
                <a16:creationId xmlns:a16="http://schemas.microsoft.com/office/drawing/2014/main" id="{EF047751-2AEC-C4A8-360D-9C60850009D0}"/>
              </a:ext>
            </a:extLst>
          </p:cNvPr>
          <p:cNvCxnSpPr>
            <a:cxnSpLocks/>
            <a:stCxn id="19" idx="2"/>
            <a:endCxn id="21" idx="0"/>
          </p:cNvCxnSpPr>
          <p:nvPr/>
        </p:nvCxnSpPr>
        <p:spPr>
          <a:xfrm>
            <a:off x="7964846" y="2962983"/>
            <a:ext cx="0" cy="698039"/>
          </a:xfrm>
          <a:prstGeom prst="straightConnector1">
            <a:avLst/>
          </a:prstGeom>
          <a:ln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C5AAE39D-EF4E-4681-92FC-7413AE346F31}"/>
              </a:ext>
            </a:extLst>
          </p:cNvPr>
          <p:cNvSpPr/>
          <p:nvPr/>
        </p:nvSpPr>
        <p:spPr>
          <a:xfrm>
            <a:off x="7087136" y="2628886"/>
            <a:ext cx="2015950" cy="516068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WHC Ltd Board</a:t>
            </a:r>
          </a:p>
        </p:txBody>
      </p:sp>
      <p:cxnSp>
        <p:nvCxnSpPr>
          <p:cNvPr id="85" name="Straight Arrow Connector 84">
            <a:extLst>
              <a:ext uri="{FF2B5EF4-FFF2-40B4-BE49-F238E27FC236}">
                <a16:creationId xmlns:a16="http://schemas.microsoft.com/office/drawing/2014/main" id="{6FBA63DF-6797-09AC-FD47-D49C965B8D3E}"/>
              </a:ext>
            </a:extLst>
          </p:cNvPr>
          <p:cNvCxnSpPr>
            <a:cxnSpLocks/>
            <a:stCxn id="27" idx="2"/>
            <a:endCxn id="30" idx="0"/>
          </p:cNvCxnSpPr>
          <p:nvPr/>
        </p:nvCxnSpPr>
        <p:spPr>
          <a:xfrm>
            <a:off x="10680443" y="2369927"/>
            <a:ext cx="0" cy="90984"/>
          </a:xfrm>
          <a:prstGeom prst="straightConnector1">
            <a:avLst/>
          </a:prstGeom>
          <a:ln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>
            <a:extLst>
              <a:ext uri="{FF2B5EF4-FFF2-40B4-BE49-F238E27FC236}">
                <a16:creationId xmlns:a16="http://schemas.microsoft.com/office/drawing/2014/main" id="{A5F97620-E2AC-C7A1-817F-243B6E139388}"/>
              </a:ext>
            </a:extLst>
          </p:cNvPr>
          <p:cNvCxnSpPr>
            <a:cxnSpLocks/>
            <a:stCxn id="30" idx="2"/>
            <a:endCxn id="29" idx="0"/>
          </p:cNvCxnSpPr>
          <p:nvPr/>
        </p:nvCxnSpPr>
        <p:spPr>
          <a:xfrm>
            <a:off x="10680443" y="2976979"/>
            <a:ext cx="0" cy="698040"/>
          </a:xfrm>
          <a:prstGeom prst="straightConnector1">
            <a:avLst/>
          </a:prstGeom>
          <a:ln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Rounded Rectangle 94">
            <a:extLst>
              <a:ext uri="{FF2B5EF4-FFF2-40B4-BE49-F238E27FC236}">
                <a16:creationId xmlns:a16="http://schemas.microsoft.com/office/drawing/2014/main" id="{EF87BF9B-E66F-132E-2B55-900942FB8D32}"/>
              </a:ext>
            </a:extLst>
          </p:cNvPr>
          <p:cNvSpPr/>
          <p:nvPr/>
        </p:nvSpPr>
        <p:spPr>
          <a:xfrm>
            <a:off x="10873664" y="5921193"/>
            <a:ext cx="901597" cy="188293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/>
              <a:t>Incorporated</a:t>
            </a:r>
          </a:p>
        </p:txBody>
      </p:sp>
      <p:sp>
        <p:nvSpPr>
          <p:cNvPr id="96" name="Rounded Rectangle 95">
            <a:extLst>
              <a:ext uri="{FF2B5EF4-FFF2-40B4-BE49-F238E27FC236}">
                <a16:creationId xmlns:a16="http://schemas.microsoft.com/office/drawing/2014/main" id="{F5CC254D-E152-672F-1E2A-E03BDA0EDAF4}"/>
              </a:ext>
            </a:extLst>
          </p:cNvPr>
          <p:cNvSpPr/>
          <p:nvPr/>
        </p:nvSpPr>
        <p:spPr>
          <a:xfrm>
            <a:off x="10873664" y="5689402"/>
            <a:ext cx="901597" cy="188293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/>
              <a:t>Unincorporated</a:t>
            </a:r>
          </a:p>
        </p:txBody>
      </p:sp>
      <p:sp>
        <p:nvSpPr>
          <p:cNvPr id="98" name="Rounded Rectangle 97">
            <a:extLst>
              <a:ext uri="{FF2B5EF4-FFF2-40B4-BE49-F238E27FC236}">
                <a16:creationId xmlns:a16="http://schemas.microsoft.com/office/drawing/2014/main" id="{C9F0EAC3-90D4-736A-E382-7B2BF628AAE4}"/>
              </a:ext>
            </a:extLst>
          </p:cNvPr>
          <p:cNvSpPr/>
          <p:nvPr/>
        </p:nvSpPr>
        <p:spPr>
          <a:xfrm>
            <a:off x="10873664" y="5457612"/>
            <a:ext cx="901597" cy="188293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>
                <a:solidFill>
                  <a:srgbClr val="FF9300"/>
                </a:solidFill>
              </a:rPr>
              <a:t>Members</a:t>
            </a:r>
            <a:endParaRPr lang="en-US" sz="800" dirty="0">
              <a:solidFill>
                <a:srgbClr val="FF9300"/>
              </a:solidFill>
            </a:endParaRP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84A7021E-70BD-5369-C623-DC059192107A}"/>
              </a:ext>
            </a:extLst>
          </p:cNvPr>
          <p:cNvSpPr txBox="1"/>
          <p:nvPr/>
        </p:nvSpPr>
        <p:spPr>
          <a:xfrm>
            <a:off x="10817160" y="5176208"/>
            <a:ext cx="44864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Key:</a:t>
            </a:r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029E91BC-BCB1-824F-D92A-2C38BE44533F}"/>
              </a:ext>
            </a:extLst>
          </p:cNvPr>
          <p:cNvSpPr/>
          <p:nvPr/>
        </p:nvSpPr>
        <p:spPr>
          <a:xfrm>
            <a:off x="10794010" y="5210933"/>
            <a:ext cx="1070040" cy="94500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5-point Star 13">
            <a:extLst>
              <a:ext uri="{FF2B5EF4-FFF2-40B4-BE49-F238E27FC236}">
                <a16:creationId xmlns:a16="http://schemas.microsoft.com/office/drawing/2014/main" id="{3AF5D57C-5B79-76F0-607D-EA9DC6D95F4E}"/>
              </a:ext>
            </a:extLst>
          </p:cNvPr>
          <p:cNvSpPr/>
          <p:nvPr/>
        </p:nvSpPr>
        <p:spPr>
          <a:xfrm>
            <a:off x="1663516" y="5585723"/>
            <a:ext cx="287335" cy="282584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5-point Star 15">
            <a:extLst>
              <a:ext uri="{FF2B5EF4-FFF2-40B4-BE49-F238E27FC236}">
                <a16:creationId xmlns:a16="http://schemas.microsoft.com/office/drawing/2014/main" id="{8F001960-7692-1DF5-B8F4-F31B38117BC4}"/>
              </a:ext>
            </a:extLst>
          </p:cNvPr>
          <p:cNvSpPr/>
          <p:nvPr/>
        </p:nvSpPr>
        <p:spPr>
          <a:xfrm>
            <a:off x="1674753" y="5867780"/>
            <a:ext cx="287335" cy="282584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E9E28D9-EAE5-0EF0-06DF-C82F261DF709}"/>
              </a:ext>
            </a:extLst>
          </p:cNvPr>
          <p:cNvSpPr txBox="1"/>
          <p:nvPr/>
        </p:nvSpPr>
        <p:spPr>
          <a:xfrm>
            <a:off x="1961938" y="5604010"/>
            <a:ext cx="252614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FF0000"/>
                </a:solidFill>
              </a:rPr>
              <a:t>Share transfer: Phoenix AGM, Trustee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70E4D23-A369-291B-FC38-BF77906EB0FD}"/>
              </a:ext>
            </a:extLst>
          </p:cNvPr>
          <p:cNvSpPr txBox="1"/>
          <p:nvPr/>
        </p:nvSpPr>
        <p:spPr>
          <a:xfrm>
            <a:off x="1970645" y="5873977"/>
            <a:ext cx="278903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FF0000"/>
                </a:solidFill>
              </a:rPr>
              <a:t>Adopt articles: WPAL AGM, WHC Trustees</a:t>
            </a:r>
          </a:p>
        </p:txBody>
      </p:sp>
      <p:sp>
        <p:nvSpPr>
          <p:cNvPr id="24" name="5-point Star 23">
            <a:extLst>
              <a:ext uri="{FF2B5EF4-FFF2-40B4-BE49-F238E27FC236}">
                <a16:creationId xmlns:a16="http://schemas.microsoft.com/office/drawing/2014/main" id="{A8AAAB9E-CD6E-4337-FF0D-9D15D0EBAEB3}"/>
              </a:ext>
            </a:extLst>
          </p:cNvPr>
          <p:cNvSpPr/>
          <p:nvPr/>
        </p:nvSpPr>
        <p:spPr>
          <a:xfrm>
            <a:off x="4879440" y="5770755"/>
            <a:ext cx="287335" cy="282584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EE37534-DC9A-9531-BAF2-052C1EECB014}"/>
              </a:ext>
            </a:extLst>
          </p:cNvPr>
          <p:cNvSpPr txBox="1"/>
          <p:nvPr/>
        </p:nvSpPr>
        <p:spPr>
          <a:xfrm>
            <a:off x="5175332" y="5776952"/>
            <a:ext cx="156857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FF0000"/>
                </a:solidFill>
              </a:rPr>
              <a:t>Incorporate: WHC GM</a:t>
            </a:r>
          </a:p>
        </p:txBody>
      </p:sp>
      <p:sp>
        <p:nvSpPr>
          <p:cNvPr id="26" name="5-point Star 25">
            <a:extLst>
              <a:ext uri="{FF2B5EF4-FFF2-40B4-BE49-F238E27FC236}">
                <a16:creationId xmlns:a16="http://schemas.microsoft.com/office/drawing/2014/main" id="{ABCCADBA-8E29-747F-09B2-605B6EF86CBE}"/>
              </a:ext>
            </a:extLst>
          </p:cNvPr>
          <p:cNvSpPr/>
          <p:nvPr/>
        </p:nvSpPr>
        <p:spPr>
          <a:xfrm>
            <a:off x="8161546" y="5597266"/>
            <a:ext cx="287335" cy="282584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943D797-96F5-FF77-7189-2B9384D3857D}"/>
              </a:ext>
            </a:extLst>
          </p:cNvPr>
          <p:cNvSpPr txBox="1"/>
          <p:nvPr/>
        </p:nvSpPr>
        <p:spPr>
          <a:xfrm>
            <a:off x="8457438" y="5603463"/>
            <a:ext cx="83388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FF0000"/>
                </a:solidFill>
              </a:rPr>
              <a:t>WHC GM?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035A79A5-6BB5-D701-82EC-B2A207AB6C4E}"/>
              </a:ext>
            </a:extLst>
          </p:cNvPr>
          <p:cNvSpPr txBox="1"/>
          <p:nvPr/>
        </p:nvSpPr>
        <p:spPr>
          <a:xfrm>
            <a:off x="7548782" y="6260885"/>
            <a:ext cx="435087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Note: Dissolution of WHC requires 75% vote in 2 General Meetings</a:t>
            </a:r>
          </a:p>
        </p:txBody>
      </p:sp>
      <p:sp>
        <p:nvSpPr>
          <p:cNvPr id="32" name="5-point Star 31">
            <a:extLst>
              <a:ext uri="{FF2B5EF4-FFF2-40B4-BE49-F238E27FC236}">
                <a16:creationId xmlns:a16="http://schemas.microsoft.com/office/drawing/2014/main" id="{B2C76DDD-3122-99E4-B5AE-D8F45D723025}"/>
              </a:ext>
            </a:extLst>
          </p:cNvPr>
          <p:cNvSpPr/>
          <p:nvPr/>
        </p:nvSpPr>
        <p:spPr>
          <a:xfrm>
            <a:off x="4870883" y="6058950"/>
            <a:ext cx="287335" cy="282584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4BC2A450-9DE6-822C-159E-12C5A2B4FC2E}"/>
              </a:ext>
            </a:extLst>
          </p:cNvPr>
          <p:cNvSpPr txBox="1"/>
          <p:nvPr/>
        </p:nvSpPr>
        <p:spPr>
          <a:xfrm>
            <a:off x="5166775" y="6065147"/>
            <a:ext cx="278903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FF0000"/>
                </a:solidFill>
              </a:rPr>
              <a:t>Adopt articles: WPAL AGM, WHC Trustees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2497BA2B-B541-E562-21C4-90A0F1120F0D}"/>
              </a:ext>
            </a:extLst>
          </p:cNvPr>
          <p:cNvSpPr txBox="1"/>
          <p:nvPr/>
        </p:nvSpPr>
        <p:spPr>
          <a:xfrm>
            <a:off x="744870" y="1246857"/>
            <a:ext cx="8290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TODAY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F0C082B5-CC84-0CEB-626A-A2E884FBDCA6}"/>
              </a:ext>
            </a:extLst>
          </p:cNvPr>
          <p:cNvSpPr txBox="1"/>
          <p:nvPr/>
        </p:nvSpPr>
        <p:spPr>
          <a:xfrm>
            <a:off x="1532628" y="4174501"/>
            <a:ext cx="33386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</a:rPr>
              <a:t>CHECKING TAX IMPLICATIONS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C44F2490-FA2E-0193-86D2-462CFC11CB89}"/>
              </a:ext>
            </a:extLst>
          </p:cNvPr>
          <p:cNvSpPr/>
          <p:nvPr/>
        </p:nvSpPr>
        <p:spPr>
          <a:xfrm>
            <a:off x="0" y="0"/>
            <a:ext cx="448733" cy="448733"/>
          </a:xfrm>
          <a:prstGeom prst="ellipse">
            <a:avLst/>
          </a:prstGeom>
          <a:solidFill>
            <a:srgbClr val="FF9300"/>
          </a:solidFill>
          <a:ln>
            <a:solidFill>
              <a:srgbClr val="FF9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en-US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6785915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6D72FE9E-F908-244A-D202-9AC9BD9996FB}"/>
              </a:ext>
            </a:extLst>
          </p:cNvPr>
          <p:cNvSpPr txBox="1"/>
          <p:nvPr/>
        </p:nvSpPr>
        <p:spPr>
          <a:xfrm>
            <a:off x="5955725" y="1659858"/>
            <a:ext cx="4961164" cy="258532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5400" b="1" dirty="0">
                <a:cs typeface="Calibri"/>
              </a:rPr>
              <a:t>Annual </a:t>
            </a:r>
          </a:p>
          <a:p>
            <a:r>
              <a:rPr lang="en-US" sz="5400" b="1" dirty="0">
                <a:cs typeface="Calibri"/>
              </a:rPr>
              <a:t>General </a:t>
            </a:r>
          </a:p>
          <a:p>
            <a:r>
              <a:rPr lang="en-US" sz="5400" b="1" dirty="0">
                <a:cs typeface="Calibri"/>
              </a:rPr>
              <a:t>Meeting</a:t>
            </a:r>
            <a:endParaRPr lang="en-US" sz="3600" b="1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BDC94A4-0203-A992-3E05-4E4BDDA6FC5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4050" t="18073" r="20490" b="17355"/>
          <a:stretch>
            <a:fillRect/>
          </a:stretch>
        </p:blipFill>
        <p:spPr>
          <a:xfrm>
            <a:off x="3735978" y="1665582"/>
            <a:ext cx="1567544" cy="2579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00394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BD352195-DB4C-78C0-8F15-5D079BD3B8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87550CB4-D3D1-927F-D274-0AFECF05A3F6}"/>
              </a:ext>
            </a:extLst>
          </p:cNvPr>
          <p:cNvSpPr txBox="1"/>
          <p:nvPr/>
        </p:nvSpPr>
        <p:spPr>
          <a:xfrm>
            <a:off x="4383070" y="2906013"/>
            <a:ext cx="1712930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>
                <a:cs typeface="Calibri"/>
              </a:rPr>
              <a:t>New Committee</a:t>
            </a:r>
          </a:p>
        </p:txBody>
      </p:sp>
      <p:pic>
        <p:nvPicPr>
          <p:cNvPr id="2" name="Picture 4" descr="Logo&#10;&#10;Description automatically generated">
            <a:extLst>
              <a:ext uri="{FF2B5EF4-FFF2-40B4-BE49-F238E27FC236}">
                <a16:creationId xmlns:a16="http://schemas.microsoft.com/office/drawing/2014/main" id="{69EBF483-0CAC-F43E-7DBA-EACFBC9E186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17060"/>
          <a:stretch>
            <a:fillRect/>
          </a:stretch>
        </p:blipFill>
        <p:spPr>
          <a:xfrm>
            <a:off x="2975998" y="2381294"/>
            <a:ext cx="1238193" cy="2111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57537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38486A-A00B-1843-BDFD-4FA47F74A4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6F7F26-E424-4D4D-95D8-D311E8D3DC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879183" cy="4351338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r>
              <a:rPr lang="en-GB" sz="2400" dirty="0">
                <a:effectLst/>
              </a:rPr>
              <a:t>Welcome from the Chair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400" dirty="0">
                <a:effectLst/>
              </a:rPr>
              <a:t>Approve the minutes of last year’s AGM</a:t>
            </a:r>
            <a:r>
              <a:rPr lang="en-GB" sz="2400" dirty="0"/>
              <a:t> </a:t>
            </a:r>
            <a:endParaRPr lang="en-GB" sz="2400" dirty="0">
              <a:effectLst/>
            </a:endParaRPr>
          </a:p>
          <a:p>
            <a:pPr marL="342900" indent="-342900">
              <a:buFont typeface="+mj-lt"/>
              <a:buAutoNum type="arabicPeriod"/>
            </a:pPr>
            <a:r>
              <a:rPr lang="en-GB" sz="2400" dirty="0">
                <a:effectLst/>
              </a:rPr>
              <a:t>Receive reports from the Chair and Secretary</a:t>
            </a:r>
            <a:r>
              <a:rPr lang="en-GB" sz="2400" dirty="0"/>
              <a:t> </a:t>
            </a:r>
            <a:endParaRPr lang="en-GB" sz="2400" dirty="0">
              <a:effectLst/>
            </a:endParaRPr>
          </a:p>
          <a:p>
            <a:pPr marL="342900" indent="-342900">
              <a:buFont typeface="+mj-lt"/>
              <a:buAutoNum type="arabicPeriod"/>
            </a:pPr>
            <a:r>
              <a:rPr lang="en-GB" sz="2400" dirty="0">
                <a:effectLst/>
              </a:rPr>
              <a:t>Receive a report from the Treasurer and approve the Annual Accounts for 2025/2026 (including a report certifying the Club’s accounts)</a:t>
            </a:r>
            <a:r>
              <a:rPr lang="en-GB" sz="2400" dirty="0"/>
              <a:t> </a:t>
            </a:r>
            <a:endParaRPr lang="en-GB" sz="2400" dirty="0">
              <a:effectLst/>
            </a:endParaRPr>
          </a:p>
          <a:p>
            <a:pPr marL="342900" indent="-342900">
              <a:buFont typeface="+mj-lt"/>
              <a:buAutoNum type="arabicPeriod"/>
            </a:pPr>
            <a:r>
              <a:rPr lang="en-GB" sz="2400" dirty="0">
                <a:effectLst/>
              </a:rPr>
              <a:t>Agree the club budget and membership fees for 2026/2027</a:t>
            </a:r>
            <a:r>
              <a:rPr lang="en-GB" sz="2400" dirty="0"/>
              <a:t> </a:t>
            </a:r>
          </a:p>
          <a:p>
            <a:pPr marL="342900" indent="-342900">
              <a:buAutoNum type="arabicPeriod"/>
            </a:pPr>
            <a:r>
              <a:rPr lang="en-GB" sz="2400" dirty="0"/>
              <a:t>Elect the President</a:t>
            </a:r>
          </a:p>
          <a:p>
            <a:pPr marL="342900" indent="-342900">
              <a:buAutoNum type="arabicPeriod"/>
            </a:pPr>
            <a:r>
              <a:rPr lang="en-GB" sz="2400" dirty="0">
                <a:effectLst/>
              </a:rPr>
              <a:t>Elect the Committee Members for the next year</a:t>
            </a:r>
            <a:r>
              <a:rPr lang="en-GB" sz="2400" dirty="0"/>
              <a:t> </a:t>
            </a:r>
            <a:endParaRPr lang="en-GB" sz="3600" dirty="0"/>
          </a:p>
          <a:p>
            <a:pPr marL="342900" indent="-342900">
              <a:buFont typeface="+mj-lt"/>
              <a:buAutoNum type="arabicPeriod"/>
            </a:pPr>
            <a:r>
              <a:rPr lang="en-GB" sz="2400" dirty="0">
                <a:effectLst/>
              </a:rPr>
              <a:t>Deal with other relevant business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400" dirty="0"/>
              <a:t>100 Club Draw</a:t>
            </a:r>
            <a:endParaRPr lang="en-GB" sz="2400" dirty="0">
              <a:effectLst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FEC535-83C9-604A-ADC2-5866F2434ED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lang="en-GB"/>
              <a:t>14th June 2026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9547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9676D1-0EDB-FB99-1FAB-0D52B16471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Approve last year’s AGM Minutes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8846C6-D64B-1190-BB87-8514D22EA5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3670" y="1483503"/>
            <a:ext cx="1032013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b="1" dirty="0"/>
          </a:p>
          <a:p>
            <a:r>
              <a:rPr lang="en-US" b="1" dirty="0"/>
              <a:t>Any objections </a:t>
            </a:r>
            <a:r>
              <a:rPr lang="en-US" dirty="0"/>
              <a:t>to the Minutes of the last AGM (18</a:t>
            </a:r>
            <a:r>
              <a:rPr lang="en-US" baseline="30000" dirty="0"/>
              <a:t>th</a:t>
            </a:r>
            <a:r>
              <a:rPr lang="en-US" dirty="0"/>
              <a:t> May 2025)?</a:t>
            </a:r>
          </a:p>
          <a:p>
            <a:endParaRPr lang="en-US" dirty="0"/>
          </a:p>
          <a:p>
            <a:r>
              <a:rPr lang="en-GB" sz="2800" b="1" dirty="0">
                <a:solidFill>
                  <a:srgbClr val="FF9300"/>
                </a:solidFill>
                <a:ea typeface="+mn-lt"/>
                <a:cs typeface="+mn-lt"/>
              </a:rPr>
              <a:t>AGM motion</a:t>
            </a:r>
            <a:r>
              <a:rPr lang="en-US" dirty="0"/>
              <a:t>: this meeting approves the Minutes of the last AGM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559850-BF28-4F99-0748-954F2A5225D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lang="en-GB"/>
              <a:t>14th June 2026</a:t>
            </a:r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A3CC09E3-4EF3-8656-FEB6-2C80E7BC4557}"/>
              </a:ext>
            </a:extLst>
          </p:cNvPr>
          <p:cNvSpPr/>
          <p:nvPr/>
        </p:nvSpPr>
        <p:spPr>
          <a:xfrm>
            <a:off x="0" y="0"/>
            <a:ext cx="448733" cy="448733"/>
          </a:xfrm>
          <a:prstGeom prst="ellipse">
            <a:avLst/>
          </a:prstGeom>
          <a:solidFill>
            <a:srgbClr val="FF9300"/>
          </a:solidFill>
          <a:ln>
            <a:solidFill>
              <a:srgbClr val="FF9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en-US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5183910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9676D1-0EDB-FB99-1FAB-0D52B16471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4765" y="348626"/>
            <a:ext cx="10515600" cy="837101"/>
          </a:xfrm>
        </p:spPr>
        <p:txBody>
          <a:bodyPr/>
          <a:lstStyle/>
          <a:p>
            <a:r>
              <a:rPr lang="en-US"/>
              <a:t>Chair's report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8846C6-D64B-1190-BB87-8514D22EA5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243601"/>
            <a:ext cx="2645995" cy="5056854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en-US" sz="2400" b="1">
                <a:solidFill>
                  <a:srgbClr val="FF9300"/>
                </a:solidFill>
              </a:rPr>
              <a:t>Junior recruitment</a:t>
            </a:r>
            <a:endParaRPr lang="en-US" sz="2400" b="1">
              <a:solidFill>
                <a:srgbClr val="FF9300"/>
              </a:solidFill>
              <a:ea typeface="Calibri"/>
              <a:cs typeface="Calibri"/>
            </a:endParaRPr>
          </a:p>
          <a:p>
            <a:pPr marL="0" indent="0">
              <a:buNone/>
            </a:pPr>
            <a:endParaRPr lang="en-US" sz="2400" b="1">
              <a:cs typeface="Calibri"/>
            </a:endParaRPr>
          </a:p>
          <a:p>
            <a:pPr marL="0" indent="0">
              <a:buNone/>
            </a:pPr>
            <a:endParaRPr lang="en-US" sz="1050" b="1">
              <a:solidFill>
                <a:srgbClr val="FF9300"/>
              </a:solidFill>
              <a:ea typeface="Calibri"/>
              <a:cs typeface="Calibri"/>
            </a:endParaRPr>
          </a:p>
          <a:p>
            <a:pPr marL="0" indent="0">
              <a:buNone/>
            </a:pPr>
            <a:r>
              <a:rPr lang="en-US" sz="2400" b="1">
                <a:solidFill>
                  <a:srgbClr val="FF9300"/>
                </a:solidFill>
              </a:rPr>
              <a:t>Phoenix challenges</a:t>
            </a:r>
            <a:endParaRPr lang="en-US" sz="1200" b="1"/>
          </a:p>
          <a:p>
            <a:pPr marL="0" indent="0">
              <a:buNone/>
            </a:pPr>
            <a:endParaRPr lang="en-US" sz="1200" b="1"/>
          </a:p>
          <a:p>
            <a:pPr marL="0" indent="0">
              <a:buNone/>
            </a:pPr>
            <a:endParaRPr lang="en-US" sz="1200" b="1"/>
          </a:p>
          <a:p>
            <a:pPr marL="0" indent="0">
              <a:buNone/>
            </a:pPr>
            <a:endParaRPr lang="en-US" sz="1200" b="1"/>
          </a:p>
          <a:p>
            <a:pPr marL="0" indent="0">
              <a:buNone/>
            </a:pPr>
            <a:endParaRPr lang="en-US" sz="1200" b="1"/>
          </a:p>
          <a:p>
            <a:pPr marL="0" indent="0">
              <a:buNone/>
            </a:pPr>
            <a:endParaRPr lang="en-US" sz="1200" b="1"/>
          </a:p>
          <a:p>
            <a:pPr marL="0" indent="0">
              <a:buNone/>
            </a:pPr>
            <a:r>
              <a:rPr lang="en-US" sz="2400" b="1">
                <a:solidFill>
                  <a:srgbClr val="FF9300"/>
                </a:solidFill>
              </a:rPr>
              <a:t>Second astro</a:t>
            </a:r>
            <a:br>
              <a:rPr lang="en-US" sz="2400" b="1">
                <a:solidFill>
                  <a:srgbClr val="FF9300"/>
                </a:solidFill>
              </a:rPr>
            </a:br>
            <a:endParaRPr lang="en-US" sz="2400" b="1">
              <a:solidFill>
                <a:srgbClr val="FF9300"/>
              </a:solidFill>
            </a:endParaRPr>
          </a:p>
          <a:p>
            <a:pPr marL="0" lvl="1" indent="0">
              <a:spcBef>
                <a:spcPts val="1000"/>
              </a:spcBef>
              <a:buNone/>
            </a:pPr>
            <a:endParaRPr lang="en-GB" b="1">
              <a:solidFill>
                <a:srgbClr val="FF9300"/>
              </a:solidFill>
            </a:endParaRPr>
          </a:p>
          <a:p>
            <a:pPr marL="457200" lvl="1" indent="0">
              <a:buNone/>
            </a:pPr>
            <a:endParaRPr lang="en-US">
              <a:ea typeface="Calibri"/>
              <a:cs typeface="Calibri" panose="020F0502020204030204"/>
            </a:endParaRPr>
          </a:p>
          <a:p>
            <a:pPr marL="0" indent="0">
              <a:buNone/>
            </a:pPr>
            <a:endParaRPr lang="en-US" sz="2400">
              <a:solidFill>
                <a:srgbClr val="000000"/>
              </a:solidFill>
              <a:cs typeface="Calibri" panose="020F0502020204030204"/>
            </a:endParaRPr>
          </a:p>
          <a:p>
            <a:pPr marL="0" indent="0">
              <a:buNone/>
            </a:pPr>
            <a:endParaRPr lang="en-GB" sz="2400" b="1">
              <a:solidFill>
                <a:srgbClr val="FF9300"/>
              </a:solidFill>
              <a:cs typeface="Calibri" panose="020F0502020204030204"/>
            </a:endParaRPr>
          </a:p>
          <a:p>
            <a:pPr marL="0" indent="0">
              <a:buNone/>
            </a:pPr>
            <a:endParaRPr lang="en-US" sz="2400">
              <a:solidFill>
                <a:srgbClr val="000000"/>
              </a:solidFill>
              <a:cs typeface="Calibri" panose="020F0502020204030204"/>
            </a:endParaRPr>
          </a:p>
          <a:p>
            <a:pPr marL="0" indent="0">
              <a:buNone/>
            </a:pPr>
            <a:endParaRPr lang="en-US" sz="2400">
              <a:cs typeface="Calibri" panose="020F0502020204030204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559850-BF28-4F99-0748-954F2A5225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14th June 2026</a:t>
            </a:r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A3CC09E3-4EF3-8656-FEB6-2C80E7BC4557}"/>
              </a:ext>
            </a:extLst>
          </p:cNvPr>
          <p:cNvSpPr/>
          <p:nvPr/>
        </p:nvSpPr>
        <p:spPr>
          <a:xfrm>
            <a:off x="0" y="17522"/>
            <a:ext cx="448733" cy="448733"/>
          </a:xfrm>
          <a:prstGeom prst="ellipse">
            <a:avLst/>
          </a:prstGeom>
          <a:solidFill>
            <a:srgbClr val="FF9300"/>
          </a:solidFill>
          <a:ln>
            <a:solidFill>
              <a:srgbClr val="FF9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en-US"/>
              <a:t>2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53CBC74-FEC6-CA35-7735-C8B3EDE8C238}"/>
              </a:ext>
            </a:extLst>
          </p:cNvPr>
          <p:cNvSpPr txBox="1"/>
          <p:nvPr/>
        </p:nvSpPr>
        <p:spPr>
          <a:xfrm>
            <a:off x="3418246" y="1235592"/>
            <a:ext cx="8507024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60045" lvl="1" indent="-285750" fontAlgn="base">
              <a:spcBef>
                <a:spcPts val="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en-GB">
                <a:cs typeface="Arial"/>
              </a:rPr>
              <a:t>Enrolled in EH’s State School Investment Programme</a:t>
            </a:r>
          </a:p>
          <a:p>
            <a:pPr marL="360045" lvl="1" indent="-285750" fontAlgn="base">
              <a:spcBef>
                <a:spcPts val="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en-GB">
                <a:cs typeface="Arial"/>
              </a:rPr>
              <a:t>An investment by EH to teach hockey in primary schools and run tournaments</a:t>
            </a:r>
          </a:p>
          <a:p>
            <a:pPr marL="360045" lvl="1" indent="-285750" fontAlgn="base">
              <a:spcBef>
                <a:spcPts val="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en-GB">
                <a:cs typeface="Arial"/>
              </a:rPr>
              <a:t>We will partner with the schools and hope to recruit more juniors to the club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2D3AEE6-D730-3E90-1FCC-19321EE3A315}"/>
              </a:ext>
            </a:extLst>
          </p:cNvPr>
          <p:cNvSpPr txBox="1"/>
          <p:nvPr/>
        </p:nvSpPr>
        <p:spPr>
          <a:xfrm>
            <a:off x="3418244" y="4400521"/>
            <a:ext cx="8598831" cy="203132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60045" lvl="1" indent="-285750">
              <a:buFont typeface="Arial" panose="020B0604020202020204" pitchFamily="34" charset="0"/>
              <a:buChar char="•"/>
            </a:pPr>
            <a:r>
              <a:rPr lang="en-US">
                <a:cs typeface="Arial"/>
              </a:rPr>
              <a:t>No justification (or funding) to build a second hockey pitch in the foreseeable future</a:t>
            </a:r>
            <a:endParaRPr lang="en-US"/>
          </a:p>
          <a:p>
            <a:pPr marL="360045" lvl="1" indent="-285750">
              <a:buFont typeface="Arial" panose="020B0604020202020204" pitchFamily="34" charset="0"/>
              <a:buChar char="•"/>
            </a:pPr>
            <a:r>
              <a:rPr lang="en-US">
                <a:cs typeface="Arial"/>
              </a:rPr>
              <a:t>But Football have aspirations to build a 3G on the second astro site </a:t>
            </a:r>
            <a:r>
              <a:rPr lang="en-US">
                <a:cs typeface="Calibri"/>
              </a:rPr>
              <a:t>(with FA support) </a:t>
            </a:r>
            <a:endParaRPr lang="en-US">
              <a:ea typeface="Calibri"/>
              <a:cs typeface="Arial"/>
            </a:endParaRPr>
          </a:p>
          <a:p>
            <a:pPr marL="360363" lvl="1" indent="-285750">
              <a:buFont typeface="Arial" panose="020B0604020202020204" pitchFamily="34" charset="0"/>
              <a:buChar char="•"/>
            </a:pPr>
            <a:r>
              <a:rPr lang="en-US">
                <a:cs typeface="Arial"/>
              </a:rPr>
              <a:t>We have set conditions for Football, primarily:</a:t>
            </a:r>
          </a:p>
          <a:p>
            <a:pPr marL="817563" lvl="2" indent="-285750">
              <a:buFont typeface="Arial" panose="020B0604020202020204" pitchFamily="34" charset="0"/>
              <a:buChar char="•"/>
            </a:pPr>
            <a:r>
              <a:rPr lang="en-US">
                <a:cs typeface="Arial"/>
              </a:rPr>
              <a:t>Become a Constituent Section - deliver overdue grant money, pay full annual fees</a:t>
            </a:r>
          </a:p>
          <a:p>
            <a:pPr marL="817563" lvl="2" indent="-285750">
              <a:buFont typeface="Arial" panose="020B0604020202020204" pitchFamily="34" charset="0"/>
              <a:buChar char="•"/>
            </a:pPr>
            <a:r>
              <a:rPr lang="en-US">
                <a:cs typeface="Arial"/>
              </a:rPr>
              <a:t>Involve Phoenix in planning and delivery of the pitch</a:t>
            </a:r>
          </a:p>
          <a:p>
            <a:pPr marL="817563" lvl="2" indent="-285750">
              <a:buFont typeface="Arial" panose="020B0604020202020204" pitchFamily="34" charset="0"/>
              <a:buChar char="•"/>
            </a:pPr>
            <a:r>
              <a:rPr lang="en-US">
                <a:cs typeface="Arial"/>
              </a:rPr>
              <a:t>Commit to pay Phoenix the annual fee from the pitch company (like Astro)</a:t>
            </a:r>
          </a:p>
          <a:p>
            <a:pPr marL="817563" lvl="2" indent="-285750">
              <a:buFont typeface="Arial" panose="020B0604020202020204" pitchFamily="34" charset="0"/>
              <a:buChar char="•"/>
            </a:pPr>
            <a:r>
              <a:rPr lang="en-US">
                <a:cs typeface="Arial"/>
              </a:rPr>
              <a:t>Repay the ~£25k that WHC/WPAL have spent to date on planning and car park.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5463DE6-AA95-1644-D4DE-C216E186BB44}"/>
              </a:ext>
            </a:extLst>
          </p:cNvPr>
          <p:cNvSpPr txBox="1"/>
          <p:nvPr/>
        </p:nvSpPr>
        <p:spPr>
          <a:xfrm>
            <a:off x="3418244" y="2419395"/>
            <a:ext cx="8598831" cy="175432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60045" lvl="1" indent="-285750">
              <a:buFont typeface="Arial" panose="020B0604020202020204" pitchFamily="34" charset="0"/>
              <a:buChar char="•"/>
            </a:pPr>
            <a:r>
              <a:rPr lang="en-US">
                <a:ea typeface="Calibri"/>
                <a:cs typeface="Arial"/>
              </a:rPr>
              <a:t>Phoenix committee is stronger than this time last year (WHC: </a:t>
            </a:r>
            <a:r>
              <a:rPr lang="en-US" err="1">
                <a:ea typeface="Calibri"/>
                <a:cs typeface="Arial"/>
              </a:rPr>
              <a:t>GuyP</a:t>
            </a:r>
            <a:r>
              <a:rPr lang="en-US">
                <a:ea typeface="Calibri"/>
                <a:cs typeface="Arial"/>
              </a:rPr>
              <a:t>/</a:t>
            </a:r>
            <a:r>
              <a:rPr lang="en-US" err="1">
                <a:ea typeface="Calibri"/>
                <a:cs typeface="Arial"/>
              </a:rPr>
              <a:t>JimG</a:t>
            </a:r>
            <a:r>
              <a:rPr lang="en-US">
                <a:ea typeface="Calibri"/>
                <a:cs typeface="Arial"/>
              </a:rPr>
              <a:t>/</a:t>
            </a:r>
            <a:r>
              <a:rPr lang="en-US" err="1">
                <a:ea typeface="Calibri"/>
                <a:cs typeface="Arial"/>
              </a:rPr>
              <a:t>ChrisS</a:t>
            </a:r>
            <a:r>
              <a:rPr lang="en-US">
                <a:ea typeface="Calibri"/>
                <a:cs typeface="Arial"/>
              </a:rPr>
              <a:t>)</a:t>
            </a:r>
          </a:p>
          <a:p>
            <a:pPr marL="360045" lvl="1" indent="-285750">
              <a:buFont typeface="Arial" panose="020B0604020202020204" pitchFamily="34" charset="0"/>
              <a:buChar char="•"/>
            </a:pPr>
            <a:r>
              <a:rPr lang="en-US">
                <a:ea typeface="Calibri"/>
                <a:cs typeface="Arial"/>
              </a:rPr>
              <a:t>Financials not healthy – section fees will rise significantly</a:t>
            </a:r>
          </a:p>
          <a:p>
            <a:pPr marL="360045" lvl="1" indent="-285750">
              <a:buFont typeface="Arial" panose="020B0604020202020204" pitchFamily="34" charset="0"/>
              <a:buChar char="•"/>
            </a:pPr>
            <a:r>
              <a:rPr lang="en-US">
                <a:ea typeface="Calibri"/>
                <a:cs typeface="Arial"/>
              </a:rPr>
              <a:t>Badly need more events, income and profit from the bar – “use it or lose it!”</a:t>
            </a:r>
          </a:p>
          <a:p>
            <a:pPr marL="360045" lvl="1" indent="-285750">
              <a:buFont typeface="Arial" panose="020B0604020202020204" pitchFamily="34" charset="0"/>
              <a:buChar char="•"/>
            </a:pPr>
            <a:r>
              <a:rPr lang="en-US">
                <a:ea typeface="Calibri"/>
                <a:cs typeface="Arial"/>
              </a:rPr>
              <a:t>(We should plan to staff the bar with volunteers, except Saturdays or large events)</a:t>
            </a:r>
          </a:p>
          <a:p>
            <a:pPr marL="360045" lvl="1" indent="-285750">
              <a:buFont typeface="Arial" panose="020B0604020202020204" pitchFamily="34" charset="0"/>
              <a:buChar char="•"/>
            </a:pPr>
            <a:r>
              <a:rPr lang="en-US">
                <a:ea typeface="Calibri"/>
                <a:cs typeface="Arial"/>
              </a:rPr>
              <a:t>Ongoing  discussions with Football on fees, pitch usage, grants, membership</a:t>
            </a:r>
          </a:p>
          <a:p>
            <a:pPr marL="360045" lvl="1" indent="-285750">
              <a:buFont typeface="Arial" panose="020B0604020202020204" pitchFamily="34" charset="0"/>
              <a:buChar char="•"/>
            </a:pPr>
            <a:r>
              <a:rPr lang="en-US">
                <a:ea typeface="Calibri"/>
                <a:cs typeface="Arial"/>
              </a:rPr>
              <a:t>But Destination Padel progressing towards submitting Planning </a:t>
            </a:r>
            <a:r>
              <a:rPr lang="en-US" err="1">
                <a:ea typeface="Calibri"/>
                <a:cs typeface="Arial"/>
              </a:rPr>
              <a:t>Applic</a:t>
            </a:r>
            <a:r>
              <a:rPr lang="en-US">
                <a:ea typeface="Calibri"/>
                <a:cs typeface="Arial"/>
              </a:rPr>
              <a:t>ation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1964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9676D1-0EDB-FB99-1FAB-0D52B16471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Secretary's Report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8846C6-D64B-1190-BB87-8514D22EA5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493104"/>
            <a:ext cx="10905067" cy="4620313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fontAlgn="base">
              <a:spcBef>
                <a:spcPts val="0"/>
              </a:spcBef>
              <a:spcAft>
                <a:spcPts val="200"/>
              </a:spcAft>
              <a:buClr>
                <a:srgbClr val="000000"/>
              </a:buClr>
              <a:buSzPct val="100000"/>
              <a:buNone/>
            </a:pPr>
            <a:r>
              <a:rPr lang="en-GB" sz="2600" b="1" kern="100" dirty="0">
                <a:solidFill>
                  <a:srgbClr val="FF9300"/>
                </a:solidFill>
                <a:uFill>
                  <a:solidFill>
                    <a:srgbClr val="000000"/>
                  </a:solidFill>
                </a:uFill>
                <a:cs typeface="Calibri" panose="020F0502020204030204" pitchFamily="34" charset="0"/>
              </a:rPr>
              <a:t>Incorporation of Wilmslow Hockey Club i.e. becoming a limited company</a:t>
            </a:r>
          </a:p>
          <a:p>
            <a:pPr marL="0" lvl="0" indent="0" fontAlgn="base">
              <a:spcAft>
                <a:spcPts val="130"/>
              </a:spcAft>
              <a:buClr>
                <a:srgbClr val="000000"/>
              </a:buClr>
              <a:buSzPts val="1300"/>
              <a:buNone/>
            </a:pPr>
            <a:r>
              <a:rPr lang="en-GB" sz="1800" b="1" kern="100" dirty="0"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REMINDER</a:t>
            </a:r>
          </a:p>
          <a:p>
            <a:pPr marL="342900" lvl="0" indent="-342900" fontAlgn="base">
              <a:spcBef>
                <a:spcPts val="400"/>
              </a:spcBef>
              <a:spcAft>
                <a:spcPts val="130"/>
              </a:spcAft>
              <a:buClr>
                <a:srgbClr val="000000"/>
              </a:buClr>
              <a:buSzPts val="1300"/>
              <a:buFont typeface="Arial" panose="020B0604020202020204" pitchFamily="34" charset="0"/>
              <a:buChar char="•"/>
            </a:pPr>
            <a:r>
              <a:rPr lang="en-GB" sz="1800" kern="100" dirty="0"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Last AGM we agreed to progress the incorporation of Wilmslow Hockey Club</a:t>
            </a:r>
          </a:p>
          <a:p>
            <a:pPr marL="342900" lvl="0" indent="-342900" fontAlgn="base">
              <a:spcBef>
                <a:spcPts val="400"/>
              </a:spcBef>
              <a:spcAft>
                <a:spcPts val="130"/>
              </a:spcAft>
              <a:buClr>
                <a:srgbClr val="000000"/>
              </a:buClr>
              <a:buSzPts val="1300"/>
              <a:buFont typeface="Arial" panose="020B0604020202020204" pitchFamily="34" charset="0"/>
              <a:buChar char="•"/>
            </a:pPr>
            <a:r>
              <a:rPr lang="en-GB" sz="1800" kern="100" dirty="0"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Recommended by Association of CASCs, Sport England and England Hockey</a:t>
            </a:r>
          </a:p>
          <a:p>
            <a:pPr marL="342900" lvl="0" indent="-342900" fontAlgn="base">
              <a:spcBef>
                <a:spcPts val="400"/>
              </a:spcBef>
              <a:spcAft>
                <a:spcPts val="130"/>
              </a:spcAft>
              <a:buClr>
                <a:srgbClr val="000000"/>
              </a:buClr>
              <a:buSzPts val="1300"/>
              <a:buFont typeface="Arial" panose="020B0604020202020204" pitchFamily="34" charset="0"/>
              <a:buChar char="•"/>
            </a:pPr>
            <a:r>
              <a:rPr lang="en-GB" sz="1800" kern="100" dirty="0"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Protects all members and trustees from unlimited liability for legal or financial issues</a:t>
            </a:r>
          </a:p>
          <a:p>
            <a:pPr marL="342900" lvl="0" indent="-342900" fontAlgn="base">
              <a:spcBef>
                <a:spcPts val="400"/>
              </a:spcBef>
              <a:spcAft>
                <a:spcPts val="130"/>
              </a:spcAft>
              <a:buClr>
                <a:srgbClr val="000000"/>
              </a:buClr>
              <a:buSzPts val="1300"/>
              <a:buFont typeface="Arial" panose="020B0604020202020204" pitchFamily="34" charset="0"/>
              <a:buChar char="•"/>
            </a:pPr>
            <a:r>
              <a:rPr lang="en-GB" sz="1800" kern="100" dirty="0"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Demonstrates credibility to potential donors or investors; secures banking arrangements</a:t>
            </a:r>
          </a:p>
          <a:p>
            <a:pPr marL="0" lvl="0" indent="0" fontAlgn="base">
              <a:spcAft>
                <a:spcPts val="130"/>
              </a:spcAft>
              <a:buClr>
                <a:srgbClr val="000000"/>
              </a:buClr>
              <a:buSzPts val="1300"/>
              <a:buNone/>
            </a:pPr>
            <a:r>
              <a:rPr lang="en-GB" sz="1800" b="1" kern="100" dirty="0"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PROGRESS</a:t>
            </a:r>
          </a:p>
          <a:p>
            <a:pPr marL="342900" indent="-342900" fontAlgn="base">
              <a:spcBef>
                <a:spcPts val="400"/>
              </a:spcBef>
              <a:spcAft>
                <a:spcPts val="130"/>
              </a:spcAft>
              <a:buClr>
                <a:srgbClr val="000000"/>
              </a:buClr>
              <a:buSzPts val="1300"/>
            </a:pPr>
            <a:r>
              <a:rPr lang="en-GB" sz="1800" kern="100" dirty="0"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Created a </a:t>
            </a:r>
            <a:r>
              <a:rPr lang="en-GB" sz="1800" b="1" kern="100" dirty="0"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steering group </a:t>
            </a:r>
            <a:r>
              <a:rPr lang="en-GB" sz="1800" kern="100" dirty="0"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of club members to guide the work; and </a:t>
            </a:r>
            <a:r>
              <a:rPr lang="en-GB" sz="1800" b="1" kern="100" dirty="0"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engaged Association of CASCs </a:t>
            </a:r>
            <a:r>
              <a:rPr lang="en-GB" sz="1800" kern="100" dirty="0"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support</a:t>
            </a:r>
          </a:p>
          <a:p>
            <a:pPr marL="342900" lvl="0" indent="-342900" fontAlgn="base">
              <a:spcBef>
                <a:spcPts val="400"/>
              </a:spcBef>
              <a:spcAft>
                <a:spcPts val="130"/>
              </a:spcAft>
              <a:buClr>
                <a:srgbClr val="000000"/>
              </a:buClr>
              <a:buSzPts val="1300"/>
              <a:buFont typeface="Arial" panose="020B0604020202020204" pitchFamily="34" charset="0"/>
              <a:buChar char="•"/>
            </a:pPr>
            <a:r>
              <a:rPr lang="en-GB" sz="1800" b="1" kern="100" dirty="0"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Agreed type of incorporation </a:t>
            </a:r>
            <a:r>
              <a:rPr lang="en-GB" sz="1800" kern="100" dirty="0"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“Company Limited by Guarantee” – and drafted </a:t>
            </a:r>
            <a:r>
              <a:rPr lang="en-GB" sz="1800" b="1" kern="100" dirty="0"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Articles </a:t>
            </a:r>
            <a:r>
              <a:rPr lang="en-GB" sz="1800" kern="100" dirty="0"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(constitution)</a:t>
            </a:r>
          </a:p>
          <a:p>
            <a:pPr marL="342900" lvl="0" indent="-342900" fontAlgn="base">
              <a:spcBef>
                <a:spcPts val="400"/>
              </a:spcBef>
              <a:spcAft>
                <a:spcPts val="130"/>
              </a:spcAft>
              <a:buClr>
                <a:srgbClr val="000000"/>
              </a:buClr>
              <a:buSzPts val="1300"/>
              <a:buFont typeface="Arial" panose="020B0604020202020204" pitchFamily="34" charset="0"/>
              <a:buChar char="•"/>
            </a:pPr>
            <a:r>
              <a:rPr lang="en-GB" sz="1800" b="1" kern="100" dirty="0"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Agreed the</a:t>
            </a:r>
            <a:r>
              <a:rPr lang="en-GB" sz="1800" kern="100" dirty="0"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800" b="1" kern="100" dirty="0"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transfer of WPAL shares from Phoenix to WHC </a:t>
            </a:r>
            <a:r>
              <a:rPr lang="en-GB" sz="1800" kern="100" dirty="0"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– subject to tax advice</a:t>
            </a:r>
          </a:p>
          <a:p>
            <a:pPr marL="342900" lvl="0" indent="-342900" fontAlgn="base">
              <a:spcBef>
                <a:spcPts val="400"/>
              </a:spcBef>
              <a:spcAft>
                <a:spcPts val="130"/>
              </a:spcAft>
              <a:buClr>
                <a:srgbClr val="000000"/>
              </a:buClr>
              <a:buSzPts val="1300"/>
              <a:buFont typeface="Arial" panose="020B0604020202020204" pitchFamily="34" charset="0"/>
              <a:buChar char="•"/>
            </a:pPr>
            <a:r>
              <a:rPr lang="en-GB" sz="1800" b="1" kern="100" dirty="0"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But first </a:t>
            </a:r>
            <a:r>
              <a:rPr lang="en-GB" sz="1800" kern="100" dirty="0"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need to change the company structure for </a:t>
            </a:r>
            <a:r>
              <a:rPr lang="en-GB" sz="1800" b="1" kern="100" dirty="0"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Wilmslow Phoenix Astroturf Limited </a:t>
            </a:r>
            <a:r>
              <a:rPr lang="en-GB" sz="1800" kern="100" dirty="0"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– engaged tax advisors to make sure VAT registration and CASC status both protected.</a:t>
            </a:r>
          </a:p>
          <a:p>
            <a:pPr marL="342900" lvl="0" indent="-342900" fontAlgn="base">
              <a:spcBef>
                <a:spcPts val="400"/>
              </a:spcBef>
              <a:spcAft>
                <a:spcPts val="130"/>
              </a:spcAft>
              <a:buClr>
                <a:srgbClr val="000000"/>
              </a:buClr>
              <a:buSzPts val="1300"/>
              <a:buFont typeface="Arial" panose="020B0604020202020204" pitchFamily="34" charset="0"/>
              <a:buChar char="•"/>
            </a:pPr>
            <a:r>
              <a:rPr lang="en-GB" sz="1800" b="1" kern="100" dirty="0"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Next steps:</a:t>
            </a:r>
            <a:r>
              <a:rPr lang="en-GB" sz="1800" kern="100" dirty="0"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WPAL AGM to agree change to Articles and remit as a 100% owned subsidiary of WHC.  Will need a further EGM/AGM to agree changes subsequently for hockey club.</a:t>
            </a:r>
          </a:p>
          <a:p>
            <a:pPr marL="342900" lvl="0" indent="-342900" fontAlgn="base">
              <a:spcAft>
                <a:spcPts val="130"/>
              </a:spcAft>
              <a:buClr>
                <a:srgbClr val="000000"/>
              </a:buClr>
              <a:buSzPts val="1300"/>
              <a:buFont typeface="Arial" panose="020B0604020202020204" pitchFamily="34" charset="0"/>
              <a:buChar char="•"/>
            </a:pPr>
            <a:endParaRPr lang="en-GB" sz="1800" kern="100" dirty="0">
              <a:uFill>
                <a:solidFill>
                  <a:srgbClr val="000000"/>
                </a:solidFill>
              </a:u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fontAlgn="base">
              <a:spcAft>
                <a:spcPts val="130"/>
              </a:spcAft>
              <a:buClr>
                <a:srgbClr val="000000"/>
              </a:buClr>
              <a:buSzPts val="1300"/>
              <a:buFont typeface="Arial" panose="020B0604020202020204" pitchFamily="34" charset="0"/>
              <a:buChar char="•"/>
            </a:pPr>
            <a:endParaRPr lang="en-GB" sz="1800" kern="100" dirty="0">
              <a:uFill>
                <a:solidFill>
                  <a:srgbClr val="000000"/>
                </a:solidFill>
              </a:u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559850-BF28-4F99-0748-954F2A5225D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lang="en-GB" dirty="0"/>
              <a:t>14th June 2026</a:t>
            </a:r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66A21DF9-EAC6-FC18-DE0C-95AF886B432B}"/>
              </a:ext>
            </a:extLst>
          </p:cNvPr>
          <p:cNvSpPr/>
          <p:nvPr/>
        </p:nvSpPr>
        <p:spPr>
          <a:xfrm>
            <a:off x="0" y="0"/>
            <a:ext cx="448733" cy="448733"/>
          </a:xfrm>
          <a:prstGeom prst="ellipse">
            <a:avLst/>
          </a:prstGeom>
          <a:solidFill>
            <a:srgbClr val="FF9300"/>
          </a:solidFill>
          <a:ln>
            <a:solidFill>
              <a:srgbClr val="FF9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en-US" dirty="0"/>
              <a:t>2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4457E5F6-C2CC-0F57-9F49-8D0F00E134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16490" y="224366"/>
            <a:ext cx="2785082" cy="1069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58367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9676D1-0EDB-FB99-1FAB-0D52B16471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Calibri Light"/>
              </a:rPr>
              <a:t>Treasurer's report for 2025/2026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8846C6-D64B-1190-BB87-8514D22EA5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0504"/>
            <a:ext cx="10601342" cy="4942371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en-GB" b="1" dirty="0">
                <a:solidFill>
                  <a:srgbClr val="FF9300"/>
                </a:solidFill>
                <a:ea typeface="+mn-lt"/>
                <a:cs typeface="+mn-lt"/>
              </a:rPr>
              <a:t>Our budget </a:t>
            </a:r>
            <a:r>
              <a:rPr lang="en-GB" dirty="0">
                <a:ea typeface="+mn-lt"/>
                <a:cs typeface="+mn-lt"/>
              </a:rPr>
              <a:t>was forecasting a </a:t>
            </a:r>
            <a:r>
              <a:rPr lang="en-GB" b="1" dirty="0">
                <a:ea typeface="+mn-lt"/>
                <a:cs typeface="+mn-lt"/>
              </a:rPr>
              <a:t>deficit of £778</a:t>
            </a:r>
            <a:endParaRPr lang="en-US" dirty="0">
              <a:ea typeface="+mn-lt"/>
              <a:cs typeface="+mn-lt"/>
            </a:endParaRPr>
          </a:p>
          <a:p>
            <a:r>
              <a:rPr lang="en-GB" b="1" dirty="0">
                <a:solidFill>
                  <a:srgbClr val="FF9300"/>
                </a:solidFill>
                <a:ea typeface="+mn-lt"/>
                <a:cs typeface="+mn-lt"/>
              </a:rPr>
              <a:t>Our outturn </a:t>
            </a:r>
            <a:r>
              <a:rPr lang="en-GB" dirty="0">
                <a:solidFill>
                  <a:srgbClr val="000000"/>
                </a:solidFill>
                <a:ea typeface="+mn-lt"/>
                <a:cs typeface="+mn-lt"/>
              </a:rPr>
              <a:t>is</a:t>
            </a:r>
            <a:r>
              <a:rPr lang="en-GB" dirty="0">
                <a:ea typeface="+mn-lt"/>
                <a:cs typeface="+mn-lt"/>
              </a:rPr>
              <a:t> a </a:t>
            </a:r>
            <a:r>
              <a:rPr lang="en-GB" b="1" dirty="0">
                <a:ea typeface="+mn-lt"/>
                <a:cs typeface="+mn-lt"/>
              </a:rPr>
              <a:t>surplus of £4,990</a:t>
            </a:r>
            <a:endParaRPr lang="en-GB" sz="2200" b="1" strike="sngStrike" dirty="0">
              <a:solidFill>
                <a:srgbClr val="FF0000"/>
              </a:solidFill>
              <a:highlight>
                <a:srgbClr val="FFFF00"/>
              </a:highlight>
              <a:ea typeface="+mn-lt"/>
              <a:cs typeface="+mn-lt"/>
            </a:endParaRPr>
          </a:p>
          <a:p>
            <a:pPr marL="0" indent="0">
              <a:buNone/>
            </a:pPr>
            <a:r>
              <a:rPr lang="en-GB" b="1" dirty="0">
                <a:solidFill>
                  <a:srgbClr val="FF9300"/>
                </a:solidFill>
                <a:ea typeface="+mn-lt"/>
                <a:cs typeface="+mn-lt"/>
              </a:rPr>
              <a:t>Achieved by:</a:t>
            </a:r>
          </a:p>
          <a:p>
            <a:r>
              <a:rPr lang="en-GB" b="1" dirty="0">
                <a:solidFill>
                  <a:srgbClr val="FF9300"/>
                </a:solidFill>
                <a:ea typeface="+mn-lt"/>
                <a:cs typeface="+mn-lt"/>
              </a:rPr>
              <a:t>Lower income:</a:t>
            </a:r>
            <a:endParaRPr lang="en-US" dirty="0">
              <a:ea typeface="+mn-lt"/>
              <a:cs typeface="+mn-lt"/>
            </a:endParaRPr>
          </a:p>
          <a:p>
            <a:pPr lvl="1"/>
            <a:r>
              <a:rPr lang="en-GB" b="1" dirty="0">
                <a:ea typeface="+mn-lt"/>
                <a:cs typeface="+mn-lt"/>
              </a:rPr>
              <a:t>Lower income (membership, match fees and other revenue)</a:t>
            </a:r>
            <a:r>
              <a:rPr lang="en-GB" dirty="0">
                <a:ea typeface="+mn-lt"/>
                <a:cs typeface="+mn-lt"/>
              </a:rPr>
              <a:t>: 	 ~£5,000</a:t>
            </a:r>
          </a:p>
          <a:p>
            <a:pPr lvl="1"/>
            <a:r>
              <a:rPr lang="en-GB" dirty="0">
                <a:ea typeface="+mn-lt"/>
                <a:cs typeface="+mn-lt"/>
              </a:rPr>
              <a:t>Other income (sponsorship, marshalling, events, 100 Club): 	         ~£0</a:t>
            </a:r>
          </a:p>
          <a:p>
            <a:pPr marL="228600" lvl="1">
              <a:spcBef>
                <a:spcPts val="1000"/>
              </a:spcBef>
            </a:pPr>
            <a:r>
              <a:rPr lang="en-GB" sz="2800" b="1" dirty="0">
                <a:solidFill>
                  <a:srgbClr val="FF9300"/>
                </a:solidFill>
                <a:ea typeface="+mn-lt"/>
                <a:cs typeface="+mn-lt"/>
              </a:rPr>
              <a:t>And lower costs:</a:t>
            </a:r>
          </a:p>
          <a:p>
            <a:pPr lvl="1"/>
            <a:r>
              <a:rPr lang="en-GB" b="1" dirty="0">
                <a:ea typeface="+mn-lt"/>
                <a:cs typeface="+mn-lt"/>
              </a:rPr>
              <a:t>Lower playing costs (coaches, pitch hire, teas, umpires)</a:t>
            </a:r>
            <a:r>
              <a:rPr lang="en-GB" dirty="0">
                <a:ea typeface="+mn-lt"/>
                <a:cs typeface="+mn-lt"/>
              </a:rPr>
              <a:t>: 		~£10,000</a:t>
            </a:r>
          </a:p>
          <a:p>
            <a:pPr lvl="1"/>
            <a:r>
              <a:rPr lang="en-GB" b="1" dirty="0">
                <a:ea typeface="+mn-lt"/>
                <a:cs typeface="+mn-lt"/>
              </a:rPr>
              <a:t>Lower administrative costs:</a:t>
            </a:r>
            <a:r>
              <a:rPr lang="en-GB" dirty="0">
                <a:ea typeface="+mn-lt"/>
                <a:cs typeface="+mn-lt"/>
              </a:rPr>
              <a:t>					  ~£1,000</a:t>
            </a:r>
          </a:p>
          <a:p>
            <a:pPr marL="457200" lvl="1" indent="0">
              <a:buNone/>
            </a:pPr>
            <a:endParaRPr lang="en-GB" dirty="0">
              <a:ea typeface="+mn-lt"/>
              <a:cs typeface="+mn-lt"/>
            </a:endParaRPr>
          </a:p>
          <a:p>
            <a:r>
              <a:rPr lang="en-GB" b="1" dirty="0">
                <a:solidFill>
                  <a:srgbClr val="FF9300"/>
                </a:solidFill>
                <a:latin typeface="Calibri"/>
                <a:ea typeface="+mn-lt"/>
                <a:cs typeface="Arial"/>
              </a:rPr>
              <a:t>AGM motion</a:t>
            </a:r>
            <a:r>
              <a:rPr lang="en-GB" b="1" dirty="0">
                <a:latin typeface="Calibri"/>
                <a:ea typeface="+mn-lt"/>
                <a:cs typeface="Arial"/>
              </a:rPr>
              <a:t>: approve the accounts for 2025/2026 - subject to independent certification. </a:t>
            </a:r>
            <a:endParaRPr lang="en-US" b="1" dirty="0">
              <a:latin typeface="Calibri"/>
              <a:ea typeface="+mn-lt"/>
              <a:cs typeface="Arial"/>
            </a:endParaRPr>
          </a:p>
          <a:p>
            <a:pPr marL="457200" lvl="1" indent="0">
              <a:buNone/>
            </a:pPr>
            <a:endParaRPr lang="en-GB" dirty="0">
              <a:ea typeface="+mn-lt"/>
              <a:cs typeface="+mn-lt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559850-BF28-4F99-0748-954F2A5225D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lang="en-GB"/>
              <a:t>14th June 2026</a:t>
            </a:r>
            <a:endParaRPr lang="en-US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9507E4F5-698A-6774-76B5-227924A020FB}"/>
              </a:ext>
            </a:extLst>
          </p:cNvPr>
          <p:cNvSpPr/>
          <p:nvPr/>
        </p:nvSpPr>
        <p:spPr>
          <a:xfrm>
            <a:off x="0" y="0"/>
            <a:ext cx="448733" cy="448733"/>
          </a:xfrm>
          <a:prstGeom prst="ellipse">
            <a:avLst/>
          </a:prstGeom>
          <a:solidFill>
            <a:srgbClr val="FF9300"/>
          </a:solidFill>
          <a:ln>
            <a:solidFill>
              <a:srgbClr val="FF9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en-US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8107965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FA4639-078B-ED36-1207-D17C860C4C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21710A-F416-4412-8A2C-3391F94546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+mj-lt"/>
                <a:cs typeface="+mj-lt"/>
              </a:rPr>
              <a:t>Agree the budget and membership fees for 2026/2027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7DCCD9-B30B-9A4F-D657-50937F103E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86143"/>
            <a:ext cx="10623600" cy="4351338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2400" b="1" dirty="0">
                <a:cs typeface="Calibri"/>
              </a:rPr>
              <a:t>Forecasting a roughly balanced budget, with increased membership fees</a:t>
            </a:r>
          </a:p>
          <a:p>
            <a:r>
              <a:rPr lang="en-US" sz="2400" dirty="0">
                <a:cs typeface="Calibri"/>
              </a:rPr>
              <a:t>Although we had a surplus last year, much of this was due to lack of a men’s coach</a:t>
            </a:r>
          </a:p>
          <a:p>
            <a:r>
              <a:rPr lang="en-US" sz="2400" dirty="0">
                <a:cs typeface="Calibri"/>
              </a:rPr>
              <a:t>We need to make sure we can cover the increased costs for the new season</a:t>
            </a:r>
          </a:p>
          <a:p>
            <a:r>
              <a:rPr lang="en-US" sz="2400" dirty="0">
                <a:cs typeface="Calibri"/>
              </a:rPr>
              <a:t>Proposed membership fee increase: </a:t>
            </a:r>
            <a:r>
              <a:rPr lang="en-US" sz="2000" dirty="0">
                <a:cs typeface="Calibri"/>
              </a:rPr>
              <a:t>(last increase)</a:t>
            </a:r>
            <a:endParaRPr lang="en-US" sz="2400" dirty="0">
              <a:cs typeface="Calibri"/>
            </a:endParaRPr>
          </a:p>
          <a:p>
            <a:pPr lvl="1"/>
            <a:r>
              <a:rPr lang="en-US" sz="2000" dirty="0">
                <a:cs typeface="Calibri"/>
              </a:rPr>
              <a:t>Adult 		£200 -&gt; £220 	(May 2023)</a:t>
            </a:r>
          </a:p>
          <a:p>
            <a:pPr lvl="1"/>
            <a:r>
              <a:rPr lang="en-US" sz="2000" dirty="0">
                <a:cs typeface="Calibri"/>
              </a:rPr>
              <a:t>Junior/concession 	£100 -&gt; £110 	(May 2023 (O13s), May 2024 (U13s)</a:t>
            </a:r>
          </a:p>
          <a:p>
            <a:pPr lvl="1"/>
            <a:r>
              <a:rPr lang="en-US" sz="2000" dirty="0">
                <a:cs typeface="Calibri"/>
              </a:rPr>
              <a:t>Social 		£40 -&gt; £45 	(May 2023)</a:t>
            </a:r>
          </a:p>
          <a:p>
            <a:pPr lvl="1"/>
            <a:r>
              <a:rPr lang="en-US" sz="2000" dirty="0">
                <a:cs typeface="Calibri"/>
              </a:rPr>
              <a:t>Limited 		£115 -&gt; £120 	(May 2023)</a:t>
            </a:r>
          </a:p>
          <a:p>
            <a:r>
              <a:rPr lang="en-US" sz="2400" dirty="0">
                <a:cs typeface="Calibri"/>
              </a:rPr>
              <a:t>No change to match fees (last increased in May 2021)</a:t>
            </a:r>
          </a:p>
          <a:p>
            <a:r>
              <a:rPr lang="en-GB" sz="2400" b="1" dirty="0">
                <a:solidFill>
                  <a:srgbClr val="FF9300"/>
                </a:solidFill>
                <a:ea typeface="+mn-lt"/>
                <a:cs typeface="+mn-lt"/>
              </a:rPr>
              <a:t>AGM motion</a:t>
            </a:r>
            <a:r>
              <a:rPr lang="en-GB" sz="2400" b="1" dirty="0">
                <a:ea typeface="+mn-lt"/>
                <a:cs typeface="+mn-lt"/>
              </a:rPr>
              <a:t>: approve the budget for 2026/2027</a:t>
            </a:r>
            <a:endParaRPr lang="en-GB" sz="24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399F16-60E6-8A2D-DA5A-621F514E2DE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lang="en-GB"/>
              <a:t>14th June 2026</a:t>
            </a:r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09FAA581-688E-CBEE-24C6-340AEA2477B6}"/>
              </a:ext>
            </a:extLst>
          </p:cNvPr>
          <p:cNvSpPr/>
          <p:nvPr/>
        </p:nvSpPr>
        <p:spPr>
          <a:xfrm>
            <a:off x="0" y="0"/>
            <a:ext cx="448733" cy="448733"/>
          </a:xfrm>
          <a:prstGeom prst="ellipse">
            <a:avLst/>
          </a:prstGeom>
          <a:solidFill>
            <a:srgbClr val="FF9300"/>
          </a:solidFill>
          <a:ln>
            <a:solidFill>
              <a:srgbClr val="FF9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45720" rIns="36000" bIns="45720" rtlCol="0" anchor="ctr"/>
          <a:lstStyle/>
          <a:p>
            <a:pPr algn="ctr"/>
            <a:r>
              <a:rPr lang="en-US" dirty="0">
                <a:cs typeface="Calibri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6253553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44FCF0-0839-49A3-9288-532872F67D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ABEDB9-F3D5-C798-3004-559E58B1CF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+mj-lt"/>
                <a:cs typeface="+mj-lt"/>
              </a:rPr>
              <a:t>Elect the President and Vice Presidents</a:t>
            </a:r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024F5310-619C-FE6C-379D-3FECAEAD75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869334"/>
            <a:ext cx="9344891" cy="3232765"/>
          </a:xfrm>
        </p:spPr>
        <p:txBody>
          <a:bodyPr anchor="t">
            <a:normAutofit/>
          </a:bodyPr>
          <a:lstStyle/>
          <a:p>
            <a:r>
              <a:rPr lang="en-US" dirty="0">
                <a:ea typeface="Calibri"/>
                <a:cs typeface="Calibri"/>
              </a:rPr>
              <a:t>President election (elected each year)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>
                <a:solidFill>
                  <a:srgbClr val="FF9300"/>
                </a:solidFill>
                <a:ea typeface="+mn-lt"/>
                <a:cs typeface="+mn-lt"/>
              </a:rPr>
              <a:t>AGM motion</a:t>
            </a:r>
            <a:r>
              <a:rPr lang="en-GB" b="1" dirty="0">
                <a:ea typeface="+mn-lt"/>
                <a:cs typeface="+mn-lt"/>
              </a:rPr>
              <a:t>: re-elect Louise Broome as President for 2026/27</a:t>
            </a:r>
          </a:p>
          <a:p>
            <a:r>
              <a:rPr lang="en-US" dirty="0">
                <a:ea typeface="+mn-lt"/>
                <a:cs typeface="+mn-lt"/>
              </a:rPr>
              <a:t>Vice President election: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>
                <a:solidFill>
                  <a:srgbClr val="FF9300"/>
                </a:solidFill>
                <a:ea typeface="+mn-lt"/>
                <a:cs typeface="+mn-lt"/>
              </a:rPr>
              <a:t>AGM motion</a:t>
            </a:r>
            <a:r>
              <a:rPr lang="en-GB" b="1" dirty="0">
                <a:ea typeface="+mn-lt"/>
                <a:cs typeface="+mn-lt"/>
              </a:rPr>
              <a:t>: elect Hilary Markwick, Sarah Brickhill and Jim Garside as Vice-Presidents</a:t>
            </a:r>
            <a:endParaRPr lang="en-US" b="0" dirty="0">
              <a:ea typeface="+mn-lt"/>
              <a:cs typeface="+mn-lt"/>
            </a:endParaRPr>
          </a:p>
          <a:p>
            <a:endParaRPr lang="en-US" sz="2000" b="0" dirty="0">
              <a:ea typeface="+mn-lt"/>
              <a:cs typeface="+mn-lt"/>
            </a:endParaRPr>
          </a:p>
          <a:p>
            <a:r>
              <a:rPr lang="en-US" sz="2000" b="0" dirty="0">
                <a:ea typeface="+mn-lt"/>
                <a:cs typeface="+mn-lt"/>
              </a:rPr>
              <a:t>(Vice Presidents are: Steve Kinsella, Louise Broome, Dave Simmons, Colin Birtles, Penny Sparrow, Clive Westbrook, Alan Murdoch)</a:t>
            </a:r>
            <a:endParaRPr lang="en-US" sz="2000" dirty="0">
              <a:ea typeface="+mn-lt"/>
              <a:cs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>
              <a:ea typeface="Calibri"/>
              <a:cs typeface="Calibri"/>
            </a:endParaRPr>
          </a:p>
          <a:p>
            <a:endParaRPr lang="en-US" sz="20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98459F-BABF-BC3E-1CA8-911D3991F4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18th May 2025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105198-E184-2DA6-AA14-7F538D2F79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Wilmslow Hockey Club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2CB061-C42C-EBD2-4B9B-91E801ADB1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AE0AA-E909-2442-BF04-62286AFC5A8F}" type="slidenum">
              <a:rPr lang="en-US" smtClean="0"/>
              <a:t>8</a:t>
            </a:fld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5AE4851-DB14-3E38-56B5-F9338BC09B3E}"/>
              </a:ext>
            </a:extLst>
          </p:cNvPr>
          <p:cNvSpPr/>
          <p:nvPr/>
        </p:nvSpPr>
        <p:spPr>
          <a:xfrm>
            <a:off x="0" y="0"/>
            <a:ext cx="448733" cy="448733"/>
          </a:xfrm>
          <a:prstGeom prst="ellipse">
            <a:avLst/>
          </a:prstGeom>
          <a:solidFill>
            <a:srgbClr val="FF9300"/>
          </a:solidFill>
          <a:ln>
            <a:solidFill>
              <a:srgbClr val="FF9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45720" rIns="36000" bIns="45720" rtlCol="0" anchor="ctr"/>
          <a:lstStyle/>
          <a:p>
            <a:pPr algn="ctr"/>
            <a:r>
              <a:rPr lang="en-US" dirty="0">
                <a:cs typeface="Calibri"/>
              </a:rPr>
              <a:t>5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70E26FA-192D-2EF8-AAB2-D30B96FFA1CB}"/>
              </a:ext>
            </a:extLst>
          </p:cNvPr>
          <p:cNvSpPr txBox="1"/>
          <p:nvPr/>
        </p:nvSpPr>
        <p:spPr>
          <a:xfrm>
            <a:off x="780716" y="1576137"/>
            <a:ext cx="11116215" cy="105157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lnSpc>
                <a:spcPct val="90000"/>
              </a:lnSpc>
              <a:spcBef>
                <a:spcPts val="1000"/>
              </a:spcBef>
              <a:buFont typeface="Arial"/>
              <a:buChar char="•"/>
            </a:pPr>
            <a:r>
              <a:rPr lang="en-US" sz="2000" dirty="0">
                <a:ea typeface="+mn-lt"/>
                <a:cs typeface="+mn-lt"/>
              </a:rPr>
              <a:t>President and new Vice-Presidents are proposed by the Committee and elected by the AGM in recognition of long service, exceptional contribution and continuous involvement in the club.  </a:t>
            </a:r>
          </a:p>
          <a:p>
            <a:pPr marL="285750" indent="-285750">
              <a:lnSpc>
                <a:spcPct val="90000"/>
              </a:lnSpc>
              <a:spcBef>
                <a:spcPts val="1000"/>
              </a:spcBef>
              <a:buFont typeface="Arial"/>
              <a:buChar char="•"/>
            </a:pPr>
            <a:r>
              <a:rPr lang="en-US" sz="2000" dirty="0">
                <a:ea typeface="+mn-lt"/>
                <a:cs typeface="+mn-lt"/>
              </a:rPr>
              <a:t>They are honorary positions dedicated to promoting the Club’s objectives and fundraising</a:t>
            </a:r>
          </a:p>
        </p:txBody>
      </p:sp>
    </p:spTree>
    <p:extLst>
      <p:ext uri="{BB962C8B-B14F-4D97-AF65-F5344CB8AC3E}">
        <p14:creationId xmlns:p14="http://schemas.microsoft.com/office/powerpoint/2010/main" val="29897968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6DC434-12DA-DAEC-D858-08EED9ED04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8906" y="226172"/>
            <a:ext cx="10073768" cy="1339010"/>
          </a:xfrm>
        </p:spPr>
        <p:txBody>
          <a:bodyPr>
            <a:normAutofit/>
          </a:bodyPr>
          <a:lstStyle/>
          <a:p>
            <a:r>
              <a:rPr lang="en-US" dirty="0">
                <a:cs typeface="Calibri Light"/>
              </a:rPr>
              <a:t>Proposed committee members for 2026/27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AAE41B-F979-C54F-8C39-D8BDBC4BF8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lang="en-GB"/>
              <a:t>14th June 2026</a:t>
            </a:r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6AD98954-8EAE-0E11-66E8-4AD4F85EC6FE}"/>
              </a:ext>
            </a:extLst>
          </p:cNvPr>
          <p:cNvSpPr/>
          <p:nvPr/>
        </p:nvSpPr>
        <p:spPr>
          <a:xfrm>
            <a:off x="0" y="0"/>
            <a:ext cx="448733" cy="448733"/>
          </a:xfrm>
          <a:prstGeom prst="ellipse">
            <a:avLst/>
          </a:prstGeom>
          <a:solidFill>
            <a:srgbClr val="FF9300"/>
          </a:solidFill>
          <a:ln>
            <a:solidFill>
              <a:srgbClr val="FF9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45720" rIns="36000" bIns="45720" rtlCol="0" anchor="ctr"/>
          <a:lstStyle/>
          <a:p>
            <a:pPr algn="ctr"/>
            <a:r>
              <a:rPr lang="en-US" dirty="0">
                <a:ea typeface="Calibri"/>
                <a:cs typeface="Calibri"/>
              </a:rPr>
              <a:t>6</a:t>
            </a:r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541978A5-90B7-1AA8-6E77-A493CBEA7C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9678613"/>
              </p:ext>
            </p:extLst>
          </p:nvPr>
        </p:nvGraphicFramePr>
        <p:xfrm>
          <a:off x="448733" y="2387434"/>
          <a:ext cx="11355340" cy="1885748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838428">
                  <a:extLst>
                    <a:ext uri="{9D8B030D-6E8A-4147-A177-3AD203B41FA5}">
                      <a16:colId xmlns:a16="http://schemas.microsoft.com/office/drawing/2014/main" val="3783782867"/>
                    </a:ext>
                  </a:extLst>
                </a:gridCol>
                <a:gridCol w="2838428">
                  <a:extLst>
                    <a:ext uri="{9D8B030D-6E8A-4147-A177-3AD203B41FA5}">
                      <a16:colId xmlns:a16="http://schemas.microsoft.com/office/drawing/2014/main" val="4011274663"/>
                    </a:ext>
                  </a:extLst>
                </a:gridCol>
                <a:gridCol w="2839242">
                  <a:extLst>
                    <a:ext uri="{9D8B030D-6E8A-4147-A177-3AD203B41FA5}">
                      <a16:colId xmlns:a16="http://schemas.microsoft.com/office/drawing/2014/main" val="910774480"/>
                    </a:ext>
                  </a:extLst>
                </a:gridCol>
                <a:gridCol w="2839242">
                  <a:extLst>
                    <a:ext uri="{9D8B030D-6E8A-4147-A177-3AD203B41FA5}">
                      <a16:colId xmlns:a16="http://schemas.microsoft.com/office/drawing/2014/main" val="3285839781"/>
                    </a:ext>
                  </a:extLst>
                </a:gridCol>
              </a:tblGrid>
              <a:tr h="6903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GB" sz="1700" b="1" dirty="0">
                          <a:effectLst/>
                        </a:rPr>
                        <a:t>FINANCE Sub Committee</a:t>
                      </a:r>
                    </a:p>
                    <a:p>
                      <a:pPr algn="ctr">
                        <a:buNone/>
                      </a:pPr>
                      <a:r>
                        <a:rPr lang="en-GB" sz="1700" b="1" dirty="0">
                          <a:effectLst/>
                        </a:rPr>
                        <a:t>Treasurer</a:t>
                      </a:r>
                      <a:endParaRPr lang="en-GB" sz="17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GB" sz="1700" b="1" dirty="0">
                          <a:effectLst/>
                        </a:rPr>
                        <a:t>PLAYING Sub Committee</a:t>
                      </a:r>
                    </a:p>
                    <a:p>
                      <a:pPr algn="ctr">
                        <a:buNone/>
                      </a:pPr>
                      <a:r>
                        <a:rPr lang="en-GB" sz="1700" b="1" dirty="0">
                          <a:effectLst/>
                        </a:rPr>
                        <a:t>Chair</a:t>
                      </a:r>
                      <a:endParaRPr lang="en-GB" sz="17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GB" sz="1700" b="1" dirty="0">
                          <a:effectLst/>
                        </a:rPr>
                        <a:t>DEVELOPMENT Sub Committee</a:t>
                      </a:r>
                    </a:p>
                    <a:p>
                      <a:pPr algn="ctr">
                        <a:buNone/>
                      </a:pPr>
                      <a:r>
                        <a:rPr lang="en-GB" sz="1700" b="1" dirty="0">
                          <a:effectLst/>
                        </a:rPr>
                        <a:t>Vice-Chair</a:t>
                      </a:r>
                      <a:endParaRPr lang="en-GB" sz="17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GB" sz="1700" b="1" dirty="0">
                          <a:effectLst/>
                        </a:rPr>
                        <a:t>ADMIN Sub Committee</a:t>
                      </a:r>
                    </a:p>
                    <a:p>
                      <a:pPr algn="ctr">
                        <a:buNone/>
                      </a:pPr>
                      <a:r>
                        <a:rPr lang="en-GB" sz="1700" b="1" dirty="0">
                          <a:effectLst/>
                        </a:rPr>
                        <a:t> Secretary</a:t>
                      </a:r>
                      <a:endParaRPr lang="en-GB" sz="17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50726087"/>
                  </a:ext>
                </a:extLst>
              </a:tr>
              <a:tr h="110850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700">
                          <a:effectLst/>
                        </a:rPr>
                        <a:t>Membership Secretary - </a:t>
                      </a:r>
                      <a:r>
                        <a:rPr lang="en-GB" sz="1700">
                          <a:solidFill>
                            <a:srgbClr val="00B050"/>
                          </a:solidFill>
                          <a:effectLst/>
                        </a:rPr>
                        <a:t>Sarah Brickhill</a:t>
                      </a:r>
                    </a:p>
                    <a:p>
                      <a:pPr>
                        <a:buNone/>
                      </a:pPr>
                      <a:endParaRPr lang="en-GB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700" dirty="0">
                          <a:effectLst/>
                        </a:rPr>
                        <a:t>Ladies’ Captain – </a:t>
                      </a:r>
                      <a:r>
                        <a:rPr lang="en-GB" sz="1700" dirty="0">
                          <a:solidFill>
                            <a:srgbClr val="00B050"/>
                          </a:solidFill>
                          <a:effectLst/>
                        </a:rPr>
                        <a:t>Rachel Payne</a:t>
                      </a:r>
                    </a:p>
                    <a:p>
                      <a:pPr marL="0" algn="l" defTabSz="914400" rtl="0" eaLnBrk="1" latinLnBrk="0" hangingPunct="1">
                        <a:buNone/>
                      </a:pPr>
                      <a:r>
                        <a:rPr lang="en-GB" sz="1700" dirty="0">
                          <a:effectLst/>
                        </a:rPr>
                        <a:t>Men’s Captain – </a:t>
                      </a:r>
                      <a:r>
                        <a:rPr lang="en-GB" sz="1700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Alex Louch</a:t>
                      </a:r>
                    </a:p>
                    <a:p>
                      <a:pPr>
                        <a:buNone/>
                      </a:pPr>
                      <a:r>
                        <a:rPr lang="en-GB" sz="1700" dirty="0">
                          <a:effectLst/>
                        </a:rPr>
                        <a:t>Junior’s Captain – </a:t>
                      </a:r>
                      <a:r>
                        <a:rPr lang="en-GB" sz="1700" dirty="0">
                          <a:solidFill>
                            <a:srgbClr val="00B050"/>
                          </a:solidFill>
                          <a:effectLst/>
                        </a:rPr>
                        <a:t>David Middleton-Egan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700" dirty="0">
                          <a:effectLst/>
                        </a:rPr>
                        <a:t>Development Officer – </a:t>
                      </a:r>
                      <a:r>
                        <a:rPr lang="en-GB" sz="1700" dirty="0">
                          <a:solidFill>
                            <a:srgbClr val="FF0000"/>
                          </a:solidFill>
                          <a:effectLst/>
                        </a:rPr>
                        <a:t>TBC</a:t>
                      </a:r>
                    </a:p>
                    <a:p>
                      <a:pPr>
                        <a:buNone/>
                      </a:pPr>
                      <a:r>
                        <a:rPr lang="en-GB" sz="1700" dirty="0">
                          <a:effectLst/>
                        </a:rPr>
                        <a:t>Social Secretary – </a:t>
                      </a:r>
                      <a:r>
                        <a:rPr lang="en-GB" sz="1700" dirty="0">
                          <a:solidFill>
                            <a:srgbClr val="FF0000"/>
                          </a:solidFill>
                          <a:effectLst/>
                        </a:rPr>
                        <a:t>TBC</a:t>
                      </a:r>
                    </a:p>
                    <a:p>
                      <a:pPr>
                        <a:buNone/>
                      </a:pPr>
                      <a:r>
                        <a:rPr lang="en-GB" sz="1700" dirty="0">
                          <a:effectLst/>
                        </a:rPr>
                        <a:t>Communications – </a:t>
                      </a:r>
                      <a:r>
                        <a:rPr lang="en-GB" sz="1700" dirty="0">
                          <a:solidFill>
                            <a:srgbClr val="00B050"/>
                          </a:solidFill>
                          <a:effectLst/>
                        </a:rPr>
                        <a:t>Megan Pugh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700" dirty="0">
                          <a:effectLst/>
                        </a:rPr>
                        <a:t>Welfare – </a:t>
                      </a:r>
                      <a:r>
                        <a:rPr lang="en-GB" sz="1700" dirty="0">
                          <a:solidFill>
                            <a:srgbClr val="00B050"/>
                          </a:solidFill>
                          <a:effectLst/>
                        </a:rPr>
                        <a:t>Penny Sparrow</a:t>
                      </a:r>
                      <a:endParaRPr lang="en-GB" sz="1700" dirty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21803931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0F780E34-2783-52A0-05EC-B1F178EC8E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2288352"/>
              </p:ext>
            </p:extLst>
          </p:nvPr>
        </p:nvGraphicFramePr>
        <p:xfrm>
          <a:off x="448733" y="4612962"/>
          <a:ext cx="11355340" cy="1798808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838428">
                  <a:extLst>
                    <a:ext uri="{9D8B030D-6E8A-4147-A177-3AD203B41FA5}">
                      <a16:colId xmlns:a16="http://schemas.microsoft.com/office/drawing/2014/main" val="3696861020"/>
                    </a:ext>
                  </a:extLst>
                </a:gridCol>
                <a:gridCol w="2838428">
                  <a:extLst>
                    <a:ext uri="{9D8B030D-6E8A-4147-A177-3AD203B41FA5}">
                      <a16:colId xmlns:a16="http://schemas.microsoft.com/office/drawing/2014/main" val="3762253648"/>
                    </a:ext>
                  </a:extLst>
                </a:gridCol>
                <a:gridCol w="2839242">
                  <a:extLst>
                    <a:ext uri="{9D8B030D-6E8A-4147-A177-3AD203B41FA5}">
                      <a16:colId xmlns:a16="http://schemas.microsoft.com/office/drawing/2014/main" val="3306076487"/>
                    </a:ext>
                  </a:extLst>
                </a:gridCol>
                <a:gridCol w="2839242">
                  <a:extLst>
                    <a:ext uri="{9D8B030D-6E8A-4147-A177-3AD203B41FA5}">
                      <a16:colId xmlns:a16="http://schemas.microsoft.com/office/drawing/2014/main" val="1708473364"/>
                    </a:ext>
                  </a:extLst>
                </a:gridCol>
              </a:tblGrid>
              <a:tr h="179880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700">
                          <a:effectLst/>
                        </a:rPr>
                        <a:t>Kit – </a:t>
                      </a:r>
                      <a:r>
                        <a:rPr lang="en-GB" sz="1700">
                          <a:solidFill>
                            <a:srgbClr val="00B050"/>
                          </a:solidFill>
                          <a:effectLst/>
                        </a:rPr>
                        <a:t>Matt Parris-Jarman</a:t>
                      </a:r>
                    </a:p>
                    <a:p>
                      <a:pPr>
                        <a:buNone/>
                      </a:pPr>
                      <a:r>
                        <a:rPr lang="en-GB" sz="1700">
                          <a:effectLst/>
                        </a:rPr>
                        <a:t>100 Club – </a:t>
                      </a:r>
                      <a:r>
                        <a:rPr lang="en-GB" sz="1700">
                          <a:solidFill>
                            <a:srgbClr val="00B050"/>
                          </a:solidFill>
                          <a:effectLst/>
                        </a:rPr>
                        <a:t>Noelle Hankinson</a:t>
                      </a:r>
                    </a:p>
                    <a:p>
                      <a:pPr>
                        <a:buNone/>
                      </a:pPr>
                      <a:r>
                        <a:rPr lang="en-GB" sz="1700">
                          <a:solidFill>
                            <a:schemeClr val="tx1"/>
                          </a:solidFill>
                          <a:effectLst/>
                        </a:rPr>
                        <a:t>Teas co-ordinator –</a:t>
                      </a:r>
                      <a:r>
                        <a:rPr lang="en-GB" sz="1700">
                          <a:solidFill>
                            <a:srgbClr val="FF0000"/>
                          </a:solidFill>
                          <a:effectLst/>
                        </a:rPr>
                        <a:t> TBC</a:t>
                      </a:r>
                    </a:p>
                    <a:p>
                      <a:pPr>
                        <a:buNone/>
                      </a:pPr>
                      <a:r>
                        <a:rPr lang="en-GB" sz="1700">
                          <a:solidFill>
                            <a:schemeClr val="tx1"/>
                          </a:solidFill>
                          <a:effectLst/>
                        </a:rPr>
                        <a:t>Payments support - </a:t>
                      </a:r>
                      <a:r>
                        <a:rPr lang="en-GB" sz="1700">
                          <a:solidFill>
                            <a:srgbClr val="FF0000"/>
                          </a:solidFill>
                          <a:effectLst/>
                        </a:rPr>
                        <a:t>TBC</a:t>
                      </a:r>
                    </a:p>
                    <a:p>
                      <a:pPr>
                        <a:buNone/>
                      </a:pPr>
                      <a:endParaRPr lang="en-GB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700">
                          <a:effectLst/>
                        </a:rPr>
                        <a:t>Fixtures Sec – </a:t>
                      </a:r>
                      <a:r>
                        <a:rPr lang="en-GB" sz="1700">
                          <a:solidFill>
                            <a:srgbClr val="00B050"/>
                          </a:solidFill>
                          <a:effectLst/>
                        </a:rPr>
                        <a:t>Sue Wright</a:t>
                      </a:r>
                    </a:p>
                    <a:p>
                      <a:pPr>
                        <a:buNone/>
                      </a:pPr>
                      <a:r>
                        <a:rPr lang="en-GB" sz="1700">
                          <a:effectLst/>
                        </a:rPr>
                        <a:t>Umpire Co-ordinator – </a:t>
                      </a:r>
                      <a:r>
                        <a:rPr lang="en-GB" sz="1700">
                          <a:solidFill>
                            <a:srgbClr val="FF0000"/>
                          </a:solidFill>
                          <a:effectLst/>
                        </a:rPr>
                        <a:t>TBC</a:t>
                      </a:r>
                    </a:p>
                    <a:p>
                      <a:pPr>
                        <a:buNone/>
                      </a:pPr>
                      <a:r>
                        <a:rPr lang="en-GB" sz="1700">
                          <a:effectLst/>
                        </a:rPr>
                        <a:t>Umpire Development – </a:t>
                      </a:r>
                      <a:r>
                        <a:rPr lang="en-GB" sz="1700">
                          <a:solidFill>
                            <a:srgbClr val="FF0000"/>
                          </a:solidFill>
                          <a:effectLst/>
                        </a:rPr>
                        <a:t>TBC</a:t>
                      </a:r>
                    </a:p>
                    <a:p>
                      <a:pPr>
                        <a:buNone/>
                      </a:pPr>
                      <a:endParaRPr lang="en-GB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700">
                          <a:effectLst/>
                        </a:rPr>
                        <a:t>Social Media –</a:t>
                      </a:r>
                      <a:r>
                        <a:rPr lang="en-GB" sz="1700">
                          <a:solidFill>
                            <a:srgbClr val="00B050"/>
                          </a:solidFill>
                          <a:effectLst/>
                        </a:rPr>
                        <a:t>Sophie Pearson</a:t>
                      </a:r>
                      <a:endParaRPr lang="en-US"/>
                    </a:p>
                    <a:p>
                      <a:pPr>
                        <a:buNone/>
                      </a:pPr>
                      <a:r>
                        <a:rPr lang="en-GB" sz="1700">
                          <a:effectLst/>
                        </a:rPr>
                        <a:t>[WPAL Chair – </a:t>
                      </a:r>
                      <a:r>
                        <a:rPr lang="en-GB" sz="1700">
                          <a:solidFill>
                            <a:srgbClr val="00B050"/>
                          </a:solidFill>
                          <a:effectLst/>
                        </a:rPr>
                        <a:t>Alan Murdoch</a:t>
                      </a:r>
                      <a:r>
                        <a:rPr lang="en-GB" sz="1700">
                          <a:effectLst/>
                        </a:rPr>
                        <a:t>]</a:t>
                      </a:r>
                    </a:p>
                    <a:p>
                      <a:pPr lvl="0">
                        <a:buNone/>
                      </a:pPr>
                      <a:r>
                        <a:rPr lang="en-GB" sz="1700" b="0" i="0" u="none" strike="noStrike" noProof="0">
                          <a:effectLst/>
                          <a:latin typeface="Calibri"/>
                          <a:ea typeface="Calibri"/>
                          <a:cs typeface="Calibri"/>
                        </a:rPr>
                        <a:t>Phoenix Rep – </a:t>
                      </a:r>
                      <a:r>
                        <a:rPr lang="en-GB" sz="1700" b="0" i="0" u="none" strike="noStrike" noProof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TBC</a:t>
                      </a:r>
                      <a:endParaRPr lang="en-GB"/>
                    </a:p>
                    <a:p>
                      <a:pPr>
                        <a:buNone/>
                      </a:pPr>
                      <a:endParaRPr lang="en-GB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700">
                          <a:effectLst/>
                        </a:rPr>
                        <a:t>Systems/Web – </a:t>
                      </a:r>
                      <a:r>
                        <a:rPr lang="en-GB" sz="1700" kern="120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Neil Shirley</a:t>
                      </a:r>
                    </a:p>
                    <a:p>
                      <a:pPr>
                        <a:buNone/>
                      </a:pPr>
                      <a:r>
                        <a:rPr lang="en-GB" sz="1700">
                          <a:effectLst/>
                        </a:rPr>
                        <a:t>Discipline Officer – </a:t>
                      </a:r>
                      <a:r>
                        <a:rPr lang="en-GB" sz="1700" kern="120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Emile Broome</a:t>
                      </a:r>
                    </a:p>
                    <a:p>
                      <a:pPr>
                        <a:buNone/>
                      </a:pPr>
                      <a:r>
                        <a:rPr lang="en-GB" sz="1700">
                          <a:effectLst/>
                        </a:rPr>
                        <a:t>Race marshalling – </a:t>
                      </a:r>
                      <a:r>
                        <a:rPr lang="en-GB" sz="1700">
                          <a:solidFill>
                            <a:srgbClr val="FF0000"/>
                          </a:solidFill>
                          <a:effectLst/>
                        </a:rPr>
                        <a:t>TBC</a:t>
                      </a:r>
                    </a:p>
                    <a:p>
                      <a:pPr>
                        <a:buNone/>
                      </a:pPr>
                      <a:r>
                        <a:rPr lang="en-GB" sz="1700">
                          <a:effectLst/>
                        </a:rPr>
                        <a:t>Sponsorship Officer – </a:t>
                      </a:r>
                      <a:r>
                        <a:rPr lang="en-GB" sz="1700">
                          <a:solidFill>
                            <a:srgbClr val="FF0000"/>
                          </a:solidFill>
                          <a:effectLst/>
                        </a:rPr>
                        <a:t>TBC</a:t>
                      </a:r>
                    </a:p>
                    <a:p>
                      <a:pPr>
                        <a:buNone/>
                      </a:pPr>
                      <a:r>
                        <a:rPr lang="en-GB" sz="1700">
                          <a:solidFill>
                            <a:schemeClr val="tx1"/>
                          </a:solidFill>
                          <a:effectLst/>
                        </a:rPr>
                        <a:t>Incorporation –</a:t>
                      </a:r>
                      <a:r>
                        <a:rPr lang="en-GB" sz="170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en-GB" sz="1700" kern="120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Jim Garside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33707670"/>
                  </a:ext>
                </a:extLst>
              </a:tr>
            </a:tbl>
          </a:graphicData>
        </a:graphic>
      </p:graphicFrame>
      <p:sp>
        <p:nvSpPr>
          <p:cNvPr id="14" name="Rectangle 1">
            <a:extLst>
              <a:ext uri="{FF2B5EF4-FFF2-40B4-BE49-F238E27FC236}">
                <a16:creationId xmlns:a16="http://schemas.microsoft.com/office/drawing/2014/main" id="{B79E2C5C-3467-CE21-4360-F3A8FAE84F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9935" y="1191272"/>
            <a:ext cx="8720208" cy="11387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Season 2025-2026</a:t>
            </a:r>
            <a:endParaRPr kumimoji="0" lang="en-US" altLang="en-US" sz="1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President – 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Louise Broome</a:t>
            </a:r>
            <a:endParaRPr kumimoji="0" lang="en-US" altLang="en-US" sz="1700" b="0" i="0" u="none" strike="noStrike" cap="none" normalizeH="0" baseline="0" dirty="0">
              <a:ln>
                <a:noFill/>
              </a:ln>
              <a:solidFill>
                <a:srgbClr val="00B050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Executive Committee:</a:t>
            </a:r>
            <a:endParaRPr kumimoji="0" lang="en-US" altLang="en-US" sz="1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Chair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en-US" altLang="en-US" sz="1700" dirty="0">
                <a:solidFill>
                  <a:srgbClr val="00B050"/>
                </a:solidFill>
                <a:cs typeface="Times New Roman" panose="02020603050405020304" pitchFamily="18" charset="0"/>
              </a:rPr>
              <a:t>Emma Steiger	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kumimoji="0" lang="en-US" altLang="en-US" sz="17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Vice Chair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Louise Broome   </a:t>
            </a:r>
            <a:r>
              <a:rPr kumimoji="0" lang="en-US" altLang="en-US" sz="17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Secretary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TBC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kumimoji="0" lang="en-US" altLang="en-US" sz="17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Treasurer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Hilary Markwick</a:t>
            </a:r>
            <a:endParaRPr kumimoji="0" lang="en-US" altLang="en-US" sz="1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3BF42AC-9B53-22C6-571B-CED7A75E9E01}"/>
              </a:ext>
            </a:extLst>
          </p:cNvPr>
          <p:cNvSpPr txBox="1"/>
          <p:nvPr/>
        </p:nvSpPr>
        <p:spPr>
          <a:xfrm>
            <a:off x="1038600" y="4309673"/>
            <a:ext cx="1017560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OPERATIONAL ROLES: committee meeting attendance optional, by exception; short written updates provided in advance of each meeting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62685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16497</TotalTime>
  <Words>1548</Words>
  <Application>Microsoft Macintosh PowerPoint</Application>
  <PresentationFormat>Widescreen</PresentationFormat>
  <Paragraphs>246</Paragraphs>
  <Slides>17</Slides>
  <Notes>1</Notes>
  <HiddenSlides>2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Arial</vt:lpstr>
      <vt:lpstr>Calibri</vt:lpstr>
      <vt:lpstr>Calibri Light</vt:lpstr>
      <vt:lpstr>Roboto</vt:lpstr>
      <vt:lpstr>Symbol</vt:lpstr>
      <vt:lpstr>Times New Roman</vt:lpstr>
      <vt:lpstr>Office Theme</vt:lpstr>
      <vt:lpstr>Wilmslow Hockey Club Annual General Meeting Sunday 14th June 2025</vt:lpstr>
      <vt:lpstr>Agenda</vt:lpstr>
      <vt:lpstr>Approve last year’s AGM Minutes</vt:lpstr>
      <vt:lpstr>Chair's report</vt:lpstr>
      <vt:lpstr>Secretary's Report</vt:lpstr>
      <vt:lpstr>Treasurer's report for 2025/2026</vt:lpstr>
      <vt:lpstr>Agree the budget and membership fees for 2026/2027</vt:lpstr>
      <vt:lpstr>Elect the President and Vice Presidents</vt:lpstr>
      <vt:lpstr>Proposed committee members for 2026/27</vt:lpstr>
      <vt:lpstr>Any other business</vt:lpstr>
      <vt:lpstr>100 Club Draw</vt:lpstr>
      <vt:lpstr>PowerPoint Presentation</vt:lpstr>
      <vt:lpstr>Appendix</vt:lpstr>
      <vt:lpstr>Actions from last AGM (18th May 2025)</vt:lpstr>
      <vt:lpstr>High level approach to incorporation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Garside</dc:creator>
  <cp:lastModifiedBy>James Garside</cp:lastModifiedBy>
  <cp:revision>28</cp:revision>
  <cp:lastPrinted>2024-05-18T09:08:06Z</cp:lastPrinted>
  <dcterms:created xsi:type="dcterms:W3CDTF">2021-02-01T21:24:38Z</dcterms:created>
  <dcterms:modified xsi:type="dcterms:W3CDTF">2026-06-14T16:09:02Z</dcterms:modified>
</cp:coreProperties>
</file>